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18288000" cy="10287000"/>
  <p:notesSz cx="6858000" cy="9144000"/>
  <p:embeddedFontLst>
    <p:embeddedFont>
      <p:font typeface="Saira" panose="020B0604020202020204" charset="0"/>
      <p:regular r:id="rId12"/>
    </p:embeddedFont>
    <p:embeddedFont>
      <p:font typeface="Saira Heavy" panose="020B0604020202020204" charset="0"/>
      <p:regular r:id="rId13"/>
    </p:embeddedFont>
    <p:embeddedFont>
      <p:font typeface="Calibri" panose="020F0502020204030204" pitchFamily="34" charset="0"/>
      <p:regular r:id="rId14"/>
      <p:bold r:id="rId15"/>
      <p:italic r:id="rId16"/>
      <p:boldItalic r:id="rId17"/>
    </p:embeddedFont>
    <p:embeddedFont>
      <p:font typeface="Saira Bold" panose="020B0604020202020204" charset="0"/>
      <p:regular r:id="rId1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61" d="100"/>
          <a:sy n="61" d="100"/>
        </p:scale>
        <p:origin x="322" y="5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2.fntdata"/><Relationship Id="rId18" Type="http://schemas.openxmlformats.org/officeDocument/2006/relationships/font" Target="fonts/font7.fntdata"/><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font" Target="fonts/font1.fntdata"/><Relationship Id="rId17" Type="http://schemas.openxmlformats.org/officeDocument/2006/relationships/font" Target="fonts/font6.fntdata"/><Relationship Id="rId2" Type="http://schemas.openxmlformats.org/officeDocument/2006/relationships/slide" Target="slides/slide1.xml"/><Relationship Id="rId16" Type="http://schemas.openxmlformats.org/officeDocument/2006/relationships/font" Target="fonts/font5.fntdata"/><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4.fntdata"/><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3.fntdata"/><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500">
        <p14:reveal/>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500">
        <p14:reveal/>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500">
        <p14:reveal/>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500">
        <p14:reveal/>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500">
        <p14:reveal/>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4/27/2025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500">
        <p14:reveal/>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4/27/2025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500">
        <p14:reveal/>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4/27/2025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500">
        <p14:reveal/>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4/27/2025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500">
        <p14:reveal/>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4/27/2025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500">
        <p14:reveal/>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4/27/2025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500">
        <p14:reveal/>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4/27/2025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1500">
        <p14:reveal/>
      </p:transition>
    </mc:Choice>
    <mc:Fallback xmlns="">
      <p:transition spd="slow">
        <p:fad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8" Type="http://schemas.openxmlformats.org/officeDocument/2006/relationships/image" Target="../media/image11.svg"/><Relationship Id="rId13"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8.png"/><Relationship Id="rId12" Type="http://schemas.openxmlformats.org/officeDocument/2006/relationships/image" Target="../media/image15.sv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9.svg"/><Relationship Id="rId11" Type="http://schemas.openxmlformats.org/officeDocument/2006/relationships/image" Target="../media/image10.png"/><Relationship Id="rId5" Type="http://schemas.openxmlformats.org/officeDocument/2006/relationships/image" Target="../media/image7.png"/><Relationship Id="rId10" Type="http://schemas.openxmlformats.org/officeDocument/2006/relationships/image" Target="../media/image13.svg"/><Relationship Id="rId4" Type="http://schemas.openxmlformats.org/officeDocument/2006/relationships/image" Target="../media/image7.svg"/><Relationship Id="rId9" Type="http://schemas.openxmlformats.org/officeDocument/2006/relationships/image" Target="../media/image9.png"/><Relationship Id="rId14" Type="http://schemas.openxmlformats.org/officeDocument/2006/relationships/image" Target="../media/image17.svg"/></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7.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s>
</file>

<file path=ppt/slides/_rels/slide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ECDDD4"/>
        </a:solidFill>
        <a:effectLst/>
      </p:bgPr>
    </p:bg>
    <p:spTree>
      <p:nvGrpSpPr>
        <p:cNvPr id="1" name=""/>
        <p:cNvGrpSpPr/>
        <p:nvPr/>
      </p:nvGrpSpPr>
      <p:grpSpPr>
        <a:xfrm>
          <a:off x="0" y="0"/>
          <a:ext cx="0" cy="0"/>
          <a:chOff x="0" y="0"/>
          <a:chExt cx="0" cy="0"/>
        </a:xfrm>
      </p:grpSpPr>
      <p:grpSp>
        <p:nvGrpSpPr>
          <p:cNvPr id="2" name="Group 2"/>
          <p:cNvGrpSpPr/>
          <p:nvPr/>
        </p:nvGrpSpPr>
        <p:grpSpPr>
          <a:xfrm>
            <a:off x="15353500" y="1028700"/>
            <a:ext cx="3110490" cy="633626"/>
            <a:chOff x="0" y="0"/>
            <a:chExt cx="819224" cy="166881"/>
          </a:xfrm>
        </p:grpSpPr>
        <p:sp>
          <p:nvSpPr>
            <p:cNvPr id="3" name="Freeform 3"/>
            <p:cNvSpPr/>
            <p:nvPr/>
          </p:nvSpPr>
          <p:spPr>
            <a:xfrm>
              <a:off x="0" y="0"/>
              <a:ext cx="819224" cy="166881"/>
            </a:xfrm>
            <a:custGeom>
              <a:avLst/>
              <a:gdLst/>
              <a:ahLst/>
              <a:cxnLst/>
              <a:rect l="l" t="t" r="r" b="b"/>
              <a:pathLst>
                <a:path w="819224" h="166881">
                  <a:moveTo>
                    <a:pt x="37335" y="0"/>
                  </a:moveTo>
                  <a:lnTo>
                    <a:pt x="781889" y="0"/>
                  </a:lnTo>
                  <a:cubicBezTo>
                    <a:pt x="791791" y="0"/>
                    <a:pt x="801287" y="3933"/>
                    <a:pt x="808289" y="10935"/>
                  </a:cubicBezTo>
                  <a:cubicBezTo>
                    <a:pt x="815290" y="17937"/>
                    <a:pt x="819224" y="27433"/>
                    <a:pt x="819224" y="37335"/>
                  </a:cubicBezTo>
                  <a:lnTo>
                    <a:pt x="819224" y="129546"/>
                  </a:lnTo>
                  <a:cubicBezTo>
                    <a:pt x="819224" y="139448"/>
                    <a:pt x="815290" y="148944"/>
                    <a:pt x="808289" y="155946"/>
                  </a:cubicBezTo>
                  <a:cubicBezTo>
                    <a:pt x="801287" y="162948"/>
                    <a:pt x="791791" y="166881"/>
                    <a:pt x="781889" y="166881"/>
                  </a:cubicBezTo>
                  <a:lnTo>
                    <a:pt x="37335" y="166881"/>
                  </a:lnTo>
                  <a:cubicBezTo>
                    <a:pt x="16715" y="166881"/>
                    <a:pt x="0" y="150166"/>
                    <a:pt x="0" y="129546"/>
                  </a:cubicBezTo>
                  <a:lnTo>
                    <a:pt x="0" y="37335"/>
                  </a:lnTo>
                  <a:cubicBezTo>
                    <a:pt x="0" y="27433"/>
                    <a:pt x="3933" y="17937"/>
                    <a:pt x="10935" y="10935"/>
                  </a:cubicBezTo>
                  <a:cubicBezTo>
                    <a:pt x="17937" y="3933"/>
                    <a:pt x="27433" y="0"/>
                    <a:pt x="37335" y="0"/>
                  </a:cubicBezTo>
                  <a:close/>
                </a:path>
              </a:pathLst>
            </a:custGeom>
            <a:solidFill>
              <a:srgbClr val="442D26"/>
            </a:solidFill>
          </p:spPr>
        </p:sp>
        <p:sp>
          <p:nvSpPr>
            <p:cNvPr id="4" name="TextBox 4"/>
            <p:cNvSpPr txBox="1"/>
            <p:nvPr/>
          </p:nvSpPr>
          <p:spPr>
            <a:xfrm>
              <a:off x="0" y="85725"/>
              <a:ext cx="819224" cy="81156"/>
            </a:xfrm>
            <a:prstGeom prst="rect">
              <a:avLst/>
            </a:prstGeom>
          </p:spPr>
          <p:txBody>
            <a:bodyPr lIns="50800" tIns="50800" rIns="50800" bIns="50800" rtlCol="0" anchor="ctr"/>
            <a:lstStyle/>
            <a:p>
              <a:pPr algn="ctr">
                <a:lnSpc>
                  <a:spcPts val="1620"/>
                </a:lnSpc>
              </a:pPr>
              <a:endParaRPr/>
            </a:p>
          </p:txBody>
        </p:sp>
      </p:grpSp>
      <p:sp>
        <p:nvSpPr>
          <p:cNvPr id="5" name="AutoShape 5"/>
          <p:cNvSpPr/>
          <p:nvPr/>
        </p:nvSpPr>
        <p:spPr>
          <a:xfrm>
            <a:off x="9161071" y="7752394"/>
            <a:ext cx="1292010" cy="0"/>
          </a:xfrm>
          <a:prstGeom prst="line">
            <a:avLst/>
          </a:prstGeom>
          <a:ln w="9525" cap="flat">
            <a:solidFill>
              <a:srgbClr val="442D26"/>
            </a:solidFill>
            <a:prstDash val="solid"/>
            <a:headEnd type="none" w="sm" len="sm"/>
            <a:tailEnd type="none" w="sm" len="sm"/>
          </a:ln>
        </p:spPr>
      </p:sp>
      <p:grpSp>
        <p:nvGrpSpPr>
          <p:cNvPr id="6" name="Group 6"/>
          <p:cNvGrpSpPr/>
          <p:nvPr/>
        </p:nvGrpSpPr>
        <p:grpSpPr>
          <a:xfrm>
            <a:off x="0" y="0"/>
            <a:ext cx="7637071" cy="10287000"/>
            <a:chOff x="0" y="0"/>
            <a:chExt cx="1183182" cy="1593725"/>
          </a:xfrm>
        </p:grpSpPr>
        <p:sp>
          <p:nvSpPr>
            <p:cNvPr id="7" name="Freeform 7"/>
            <p:cNvSpPr/>
            <p:nvPr/>
          </p:nvSpPr>
          <p:spPr>
            <a:xfrm>
              <a:off x="0" y="0"/>
              <a:ext cx="1183182" cy="1593725"/>
            </a:xfrm>
            <a:custGeom>
              <a:avLst/>
              <a:gdLst/>
              <a:ahLst/>
              <a:cxnLst/>
              <a:rect l="l" t="t" r="r" b="b"/>
              <a:pathLst>
                <a:path w="1183182" h="1593725">
                  <a:moveTo>
                    <a:pt x="23316" y="0"/>
                  </a:moveTo>
                  <a:lnTo>
                    <a:pt x="1159866" y="0"/>
                  </a:lnTo>
                  <a:cubicBezTo>
                    <a:pt x="1166050" y="0"/>
                    <a:pt x="1171980" y="2456"/>
                    <a:pt x="1176353" y="6829"/>
                  </a:cubicBezTo>
                  <a:cubicBezTo>
                    <a:pt x="1180726" y="11202"/>
                    <a:pt x="1183182" y="17132"/>
                    <a:pt x="1183182" y="23316"/>
                  </a:cubicBezTo>
                  <a:lnTo>
                    <a:pt x="1183182" y="1570410"/>
                  </a:lnTo>
                  <a:cubicBezTo>
                    <a:pt x="1183182" y="1576593"/>
                    <a:pt x="1180726" y="1582524"/>
                    <a:pt x="1176353" y="1586896"/>
                  </a:cubicBezTo>
                  <a:cubicBezTo>
                    <a:pt x="1171980" y="1591269"/>
                    <a:pt x="1166050" y="1593725"/>
                    <a:pt x="1159866" y="1593725"/>
                  </a:cubicBezTo>
                  <a:lnTo>
                    <a:pt x="23316" y="1593725"/>
                  </a:lnTo>
                  <a:cubicBezTo>
                    <a:pt x="17132" y="1593725"/>
                    <a:pt x="11202" y="1591269"/>
                    <a:pt x="6829" y="1586896"/>
                  </a:cubicBezTo>
                  <a:cubicBezTo>
                    <a:pt x="2456" y="1582524"/>
                    <a:pt x="0" y="1576593"/>
                    <a:pt x="0" y="1570410"/>
                  </a:cubicBezTo>
                  <a:lnTo>
                    <a:pt x="0" y="23316"/>
                  </a:lnTo>
                  <a:cubicBezTo>
                    <a:pt x="0" y="17132"/>
                    <a:pt x="2456" y="11202"/>
                    <a:pt x="6829" y="6829"/>
                  </a:cubicBezTo>
                  <a:cubicBezTo>
                    <a:pt x="11202" y="2456"/>
                    <a:pt x="17132" y="0"/>
                    <a:pt x="23316" y="0"/>
                  </a:cubicBezTo>
                  <a:close/>
                </a:path>
              </a:pathLst>
            </a:custGeom>
            <a:blipFill>
              <a:blip r:embed="rId2"/>
              <a:stretch>
                <a:fillRect l="-511" r="-511"/>
              </a:stretch>
            </a:blipFill>
          </p:spPr>
        </p:sp>
      </p:grpSp>
      <p:sp>
        <p:nvSpPr>
          <p:cNvPr id="8" name="TextBox 8"/>
          <p:cNvSpPr txBox="1"/>
          <p:nvPr/>
        </p:nvSpPr>
        <p:spPr>
          <a:xfrm>
            <a:off x="9161071" y="3173854"/>
            <a:ext cx="8582395" cy="2692234"/>
          </a:xfrm>
          <a:prstGeom prst="rect">
            <a:avLst/>
          </a:prstGeom>
        </p:spPr>
        <p:txBody>
          <a:bodyPr lIns="0" tIns="0" rIns="0" bIns="0" rtlCol="0" anchor="t">
            <a:spAutoFit/>
          </a:bodyPr>
          <a:lstStyle/>
          <a:p>
            <a:pPr algn="l">
              <a:lnSpc>
                <a:spcPts val="10368"/>
              </a:lnSpc>
            </a:pPr>
            <a:r>
              <a:rPr lang="en-US" sz="10368" b="1">
                <a:solidFill>
                  <a:srgbClr val="785042"/>
                </a:solidFill>
                <a:latin typeface="Saira Heavy"/>
                <a:ea typeface="Saira Heavy"/>
                <a:cs typeface="Saira Heavy"/>
                <a:sym typeface="Saira Heavy"/>
              </a:rPr>
              <a:t>MUHAMMAD MUZAMIL </a:t>
            </a:r>
          </a:p>
        </p:txBody>
      </p:sp>
      <p:sp>
        <p:nvSpPr>
          <p:cNvPr id="9" name="TextBox 9"/>
          <p:cNvSpPr txBox="1"/>
          <p:nvPr/>
        </p:nvSpPr>
        <p:spPr>
          <a:xfrm>
            <a:off x="9161071" y="2178106"/>
            <a:ext cx="3746630" cy="502929"/>
          </a:xfrm>
          <a:prstGeom prst="rect">
            <a:avLst/>
          </a:prstGeom>
        </p:spPr>
        <p:txBody>
          <a:bodyPr lIns="0" tIns="0" rIns="0" bIns="0" rtlCol="0" anchor="t">
            <a:spAutoFit/>
          </a:bodyPr>
          <a:lstStyle/>
          <a:p>
            <a:pPr algn="l">
              <a:lnSpc>
                <a:spcPts val="3494"/>
              </a:lnSpc>
            </a:pPr>
            <a:r>
              <a:rPr lang="en-US" sz="4722">
                <a:solidFill>
                  <a:srgbClr val="442D26"/>
                </a:solidFill>
                <a:latin typeface="Saira"/>
                <a:ea typeface="Saira"/>
                <a:cs typeface="Saira"/>
                <a:sym typeface="Saira"/>
              </a:rPr>
              <a:t>My Portfolio</a:t>
            </a:r>
          </a:p>
        </p:txBody>
      </p:sp>
      <p:sp>
        <p:nvSpPr>
          <p:cNvPr id="10" name="TextBox 10"/>
          <p:cNvSpPr txBox="1"/>
          <p:nvPr/>
        </p:nvSpPr>
        <p:spPr>
          <a:xfrm>
            <a:off x="9161071" y="6282484"/>
            <a:ext cx="3746630" cy="296926"/>
          </a:xfrm>
          <a:prstGeom prst="rect">
            <a:avLst/>
          </a:prstGeom>
        </p:spPr>
        <p:txBody>
          <a:bodyPr lIns="0" tIns="0" rIns="0" bIns="0" rtlCol="0" anchor="t">
            <a:spAutoFit/>
          </a:bodyPr>
          <a:lstStyle/>
          <a:p>
            <a:pPr algn="l">
              <a:lnSpc>
                <a:spcPts val="2072"/>
              </a:lnSpc>
            </a:pPr>
            <a:r>
              <a:rPr lang="en-US" sz="2800">
                <a:solidFill>
                  <a:srgbClr val="442D26"/>
                </a:solidFill>
                <a:latin typeface="Saira"/>
                <a:ea typeface="Saira"/>
                <a:cs typeface="Saira"/>
                <a:sym typeface="Saira"/>
              </a:rPr>
              <a:t>Social Media Activist </a:t>
            </a:r>
          </a:p>
        </p:txBody>
      </p:sp>
      <p:sp>
        <p:nvSpPr>
          <p:cNvPr id="11" name="TextBox 11"/>
          <p:cNvSpPr txBox="1"/>
          <p:nvPr/>
        </p:nvSpPr>
        <p:spPr>
          <a:xfrm>
            <a:off x="9161071" y="6834030"/>
            <a:ext cx="4667695" cy="620807"/>
          </a:xfrm>
          <a:prstGeom prst="rect">
            <a:avLst/>
          </a:prstGeom>
        </p:spPr>
        <p:txBody>
          <a:bodyPr lIns="0" tIns="0" rIns="0" bIns="0" rtlCol="0" anchor="t">
            <a:spAutoFit/>
          </a:bodyPr>
          <a:lstStyle/>
          <a:p>
            <a:pPr algn="l">
              <a:lnSpc>
                <a:spcPts val="2520"/>
              </a:lnSpc>
            </a:pPr>
            <a:r>
              <a:rPr lang="en-US" sz="1800">
                <a:solidFill>
                  <a:srgbClr val="442D26"/>
                </a:solidFill>
                <a:latin typeface="Saira"/>
                <a:ea typeface="Saira"/>
                <a:cs typeface="Saira"/>
                <a:sym typeface="Saira"/>
              </a:rPr>
              <a:t>Delivering Digital Growth through Strategic Social Media Marketing</a:t>
            </a:r>
          </a:p>
        </p:txBody>
      </p:sp>
      <p:sp>
        <p:nvSpPr>
          <p:cNvPr id="12" name="TextBox 12"/>
          <p:cNvSpPr txBox="1"/>
          <p:nvPr/>
        </p:nvSpPr>
        <p:spPr>
          <a:xfrm>
            <a:off x="16232336" y="1266062"/>
            <a:ext cx="1026964" cy="242193"/>
          </a:xfrm>
          <a:prstGeom prst="rect">
            <a:avLst/>
          </a:prstGeom>
        </p:spPr>
        <p:txBody>
          <a:bodyPr lIns="0" tIns="0" rIns="0" bIns="0" rtlCol="0" anchor="t">
            <a:spAutoFit/>
          </a:bodyPr>
          <a:lstStyle/>
          <a:p>
            <a:pPr algn="r">
              <a:lnSpc>
                <a:spcPts val="1620"/>
              </a:lnSpc>
            </a:pPr>
            <a:r>
              <a:rPr lang="en-US" sz="2189">
                <a:solidFill>
                  <a:srgbClr val="ECDDD4"/>
                </a:solidFill>
                <a:latin typeface="Saira"/>
                <a:ea typeface="Saira"/>
                <a:cs typeface="Saira"/>
                <a:sym typeface="Saira"/>
              </a:rPr>
              <a:t>Page 1</a:t>
            </a:r>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ECDDD4"/>
        </a:solidFill>
        <a:effectLst/>
      </p:bgPr>
    </p:bg>
    <p:spTree>
      <p:nvGrpSpPr>
        <p:cNvPr id="1" name=""/>
        <p:cNvGrpSpPr/>
        <p:nvPr/>
      </p:nvGrpSpPr>
      <p:grpSpPr>
        <a:xfrm>
          <a:off x="0" y="0"/>
          <a:ext cx="0" cy="0"/>
          <a:chOff x="0" y="0"/>
          <a:chExt cx="0" cy="0"/>
        </a:xfrm>
      </p:grpSpPr>
      <p:grpSp>
        <p:nvGrpSpPr>
          <p:cNvPr id="2" name="Group 2"/>
          <p:cNvGrpSpPr/>
          <p:nvPr/>
        </p:nvGrpSpPr>
        <p:grpSpPr>
          <a:xfrm>
            <a:off x="15353500" y="1028700"/>
            <a:ext cx="3110490" cy="633626"/>
            <a:chOff x="0" y="0"/>
            <a:chExt cx="819224" cy="166881"/>
          </a:xfrm>
        </p:grpSpPr>
        <p:sp>
          <p:nvSpPr>
            <p:cNvPr id="3" name="Freeform 3"/>
            <p:cNvSpPr/>
            <p:nvPr/>
          </p:nvSpPr>
          <p:spPr>
            <a:xfrm>
              <a:off x="0" y="0"/>
              <a:ext cx="819224" cy="166881"/>
            </a:xfrm>
            <a:custGeom>
              <a:avLst/>
              <a:gdLst/>
              <a:ahLst/>
              <a:cxnLst/>
              <a:rect l="l" t="t" r="r" b="b"/>
              <a:pathLst>
                <a:path w="819224" h="166881">
                  <a:moveTo>
                    <a:pt x="37335" y="0"/>
                  </a:moveTo>
                  <a:lnTo>
                    <a:pt x="781889" y="0"/>
                  </a:lnTo>
                  <a:cubicBezTo>
                    <a:pt x="791791" y="0"/>
                    <a:pt x="801287" y="3933"/>
                    <a:pt x="808289" y="10935"/>
                  </a:cubicBezTo>
                  <a:cubicBezTo>
                    <a:pt x="815290" y="17937"/>
                    <a:pt x="819224" y="27433"/>
                    <a:pt x="819224" y="37335"/>
                  </a:cubicBezTo>
                  <a:lnTo>
                    <a:pt x="819224" y="129546"/>
                  </a:lnTo>
                  <a:cubicBezTo>
                    <a:pt x="819224" y="139448"/>
                    <a:pt x="815290" y="148944"/>
                    <a:pt x="808289" y="155946"/>
                  </a:cubicBezTo>
                  <a:cubicBezTo>
                    <a:pt x="801287" y="162948"/>
                    <a:pt x="791791" y="166881"/>
                    <a:pt x="781889" y="166881"/>
                  </a:cubicBezTo>
                  <a:lnTo>
                    <a:pt x="37335" y="166881"/>
                  </a:lnTo>
                  <a:cubicBezTo>
                    <a:pt x="16715" y="166881"/>
                    <a:pt x="0" y="150166"/>
                    <a:pt x="0" y="129546"/>
                  </a:cubicBezTo>
                  <a:lnTo>
                    <a:pt x="0" y="37335"/>
                  </a:lnTo>
                  <a:cubicBezTo>
                    <a:pt x="0" y="27433"/>
                    <a:pt x="3933" y="17937"/>
                    <a:pt x="10935" y="10935"/>
                  </a:cubicBezTo>
                  <a:cubicBezTo>
                    <a:pt x="17937" y="3933"/>
                    <a:pt x="27433" y="0"/>
                    <a:pt x="37335" y="0"/>
                  </a:cubicBezTo>
                  <a:close/>
                </a:path>
              </a:pathLst>
            </a:custGeom>
            <a:solidFill>
              <a:srgbClr val="442D26"/>
            </a:solidFill>
          </p:spPr>
        </p:sp>
        <p:sp>
          <p:nvSpPr>
            <p:cNvPr id="4" name="TextBox 4"/>
            <p:cNvSpPr txBox="1"/>
            <p:nvPr/>
          </p:nvSpPr>
          <p:spPr>
            <a:xfrm>
              <a:off x="0" y="85725"/>
              <a:ext cx="819224" cy="81156"/>
            </a:xfrm>
            <a:prstGeom prst="rect">
              <a:avLst/>
            </a:prstGeom>
          </p:spPr>
          <p:txBody>
            <a:bodyPr lIns="50800" tIns="50800" rIns="50800" bIns="50800" rtlCol="0" anchor="ctr"/>
            <a:lstStyle/>
            <a:p>
              <a:pPr algn="ctr">
                <a:lnSpc>
                  <a:spcPts val="1620"/>
                </a:lnSpc>
              </a:pPr>
              <a:endParaRPr/>
            </a:p>
          </p:txBody>
        </p:sp>
      </p:grpSp>
      <p:grpSp>
        <p:nvGrpSpPr>
          <p:cNvPr id="5" name="Group 5"/>
          <p:cNvGrpSpPr/>
          <p:nvPr/>
        </p:nvGrpSpPr>
        <p:grpSpPr>
          <a:xfrm rot="5400000">
            <a:off x="7092997" y="-4183371"/>
            <a:ext cx="4102006" cy="19645258"/>
            <a:chOff x="0" y="0"/>
            <a:chExt cx="1080364" cy="5174060"/>
          </a:xfrm>
        </p:grpSpPr>
        <p:sp>
          <p:nvSpPr>
            <p:cNvPr id="6" name="Freeform 6"/>
            <p:cNvSpPr/>
            <p:nvPr/>
          </p:nvSpPr>
          <p:spPr>
            <a:xfrm>
              <a:off x="0" y="0"/>
              <a:ext cx="1080364" cy="5174060"/>
            </a:xfrm>
            <a:custGeom>
              <a:avLst/>
              <a:gdLst/>
              <a:ahLst/>
              <a:cxnLst/>
              <a:rect l="l" t="t" r="r" b="b"/>
              <a:pathLst>
                <a:path w="1080364" h="5174060">
                  <a:moveTo>
                    <a:pt x="28310" y="0"/>
                  </a:moveTo>
                  <a:lnTo>
                    <a:pt x="1052053" y="0"/>
                  </a:lnTo>
                  <a:cubicBezTo>
                    <a:pt x="1059562" y="0"/>
                    <a:pt x="1066763" y="2983"/>
                    <a:pt x="1072072" y="8292"/>
                  </a:cubicBezTo>
                  <a:cubicBezTo>
                    <a:pt x="1077381" y="13601"/>
                    <a:pt x="1080364" y="20802"/>
                    <a:pt x="1080364" y="28310"/>
                  </a:cubicBezTo>
                  <a:lnTo>
                    <a:pt x="1080364" y="5145749"/>
                  </a:lnTo>
                  <a:cubicBezTo>
                    <a:pt x="1080364" y="5153258"/>
                    <a:pt x="1077381" y="5160459"/>
                    <a:pt x="1072072" y="5165768"/>
                  </a:cubicBezTo>
                  <a:cubicBezTo>
                    <a:pt x="1066763" y="5171077"/>
                    <a:pt x="1059562" y="5174060"/>
                    <a:pt x="1052053" y="5174060"/>
                  </a:cubicBezTo>
                  <a:lnTo>
                    <a:pt x="28310" y="5174060"/>
                  </a:lnTo>
                  <a:cubicBezTo>
                    <a:pt x="20802" y="5174060"/>
                    <a:pt x="13601" y="5171077"/>
                    <a:pt x="8292" y="5165768"/>
                  </a:cubicBezTo>
                  <a:cubicBezTo>
                    <a:pt x="2983" y="5160459"/>
                    <a:pt x="0" y="5153258"/>
                    <a:pt x="0" y="5145749"/>
                  </a:cubicBezTo>
                  <a:lnTo>
                    <a:pt x="0" y="28310"/>
                  </a:lnTo>
                  <a:cubicBezTo>
                    <a:pt x="0" y="20802"/>
                    <a:pt x="2983" y="13601"/>
                    <a:pt x="8292" y="8292"/>
                  </a:cubicBezTo>
                  <a:cubicBezTo>
                    <a:pt x="13601" y="2983"/>
                    <a:pt x="20802" y="0"/>
                    <a:pt x="28310" y="0"/>
                  </a:cubicBezTo>
                  <a:close/>
                </a:path>
              </a:pathLst>
            </a:custGeom>
            <a:solidFill>
              <a:srgbClr val="CFB09E"/>
            </a:solidFill>
          </p:spPr>
        </p:sp>
        <p:sp>
          <p:nvSpPr>
            <p:cNvPr id="7" name="TextBox 7"/>
            <p:cNvSpPr txBox="1"/>
            <p:nvPr/>
          </p:nvSpPr>
          <p:spPr>
            <a:xfrm>
              <a:off x="0" y="85725"/>
              <a:ext cx="1080364" cy="5088335"/>
            </a:xfrm>
            <a:prstGeom prst="rect">
              <a:avLst/>
            </a:prstGeom>
          </p:spPr>
          <p:txBody>
            <a:bodyPr lIns="50800" tIns="50800" rIns="50800" bIns="50800" rtlCol="0" anchor="ctr"/>
            <a:lstStyle/>
            <a:p>
              <a:pPr algn="ctr">
                <a:lnSpc>
                  <a:spcPts val="1620"/>
                </a:lnSpc>
              </a:pPr>
              <a:endParaRPr/>
            </a:p>
          </p:txBody>
        </p:sp>
      </p:grpSp>
      <p:sp>
        <p:nvSpPr>
          <p:cNvPr id="8" name="TextBox 8"/>
          <p:cNvSpPr txBox="1"/>
          <p:nvPr/>
        </p:nvSpPr>
        <p:spPr>
          <a:xfrm>
            <a:off x="4910027" y="4072029"/>
            <a:ext cx="8467946" cy="1613181"/>
          </a:xfrm>
          <a:prstGeom prst="rect">
            <a:avLst/>
          </a:prstGeom>
        </p:spPr>
        <p:txBody>
          <a:bodyPr lIns="0" tIns="0" rIns="0" bIns="0" rtlCol="0" anchor="t">
            <a:spAutoFit/>
          </a:bodyPr>
          <a:lstStyle/>
          <a:p>
            <a:pPr algn="ctr">
              <a:lnSpc>
                <a:spcPts val="12166"/>
              </a:lnSpc>
            </a:pPr>
            <a:r>
              <a:rPr lang="en-US" sz="12166" b="1">
                <a:solidFill>
                  <a:srgbClr val="785042"/>
                </a:solidFill>
                <a:latin typeface="Saira Heavy"/>
                <a:ea typeface="Saira Heavy"/>
                <a:cs typeface="Saira Heavy"/>
                <a:sym typeface="Saira Heavy"/>
              </a:rPr>
              <a:t>Thank You</a:t>
            </a:r>
          </a:p>
        </p:txBody>
      </p:sp>
      <p:sp>
        <p:nvSpPr>
          <p:cNvPr id="9" name="TextBox 9"/>
          <p:cNvSpPr txBox="1"/>
          <p:nvPr/>
        </p:nvSpPr>
        <p:spPr>
          <a:xfrm>
            <a:off x="4930058" y="5735276"/>
            <a:ext cx="8427884" cy="1538883"/>
          </a:xfrm>
          <a:prstGeom prst="rect">
            <a:avLst/>
          </a:prstGeom>
        </p:spPr>
        <p:txBody>
          <a:bodyPr lIns="0" tIns="0" rIns="0" bIns="0" rtlCol="0" anchor="t">
            <a:spAutoFit/>
          </a:bodyPr>
          <a:lstStyle/>
          <a:p>
            <a:pPr algn="ctr">
              <a:lnSpc>
                <a:spcPts val="2431"/>
              </a:lnSpc>
            </a:pPr>
            <a:r>
              <a:rPr lang="en-US" sz="3285" dirty="0">
                <a:solidFill>
                  <a:srgbClr val="442D26"/>
                </a:solidFill>
                <a:latin typeface="Saira"/>
                <a:ea typeface="Saira"/>
                <a:cs typeface="Saira"/>
                <a:sym typeface="Saira"/>
              </a:rPr>
              <a:t>📞  +92 3415124476</a:t>
            </a:r>
          </a:p>
          <a:p>
            <a:pPr algn="ctr">
              <a:lnSpc>
                <a:spcPts val="2431"/>
              </a:lnSpc>
            </a:pPr>
            <a:endParaRPr lang="en-US" sz="3285" dirty="0">
              <a:solidFill>
                <a:srgbClr val="442D26"/>
              </a:solidFill>
              <a:latin typeface="Saira"/>
              <a:ea typeface="Saira"/>
              <a:cs typeface="Saira"/>
              <a:sym typeface="Saira"/>
            </a:endParaRPr>
          </a:p>
          <a:p>
            <a:pPr algn="ctr">
              <a:lnSpc>
                <a:spcPts val="2431"/>
              </a:lnSpc>
            </a:pPr>
            <a:r>
              <a:rPr lang="en-US" sz="3285" dirty="0">
                <a:solidFill>
                  <a:srgbClr val="442D26"/>
                </a:solidFill>
                <a:latin typeface="Saira"/>
                <a:ea typeface="Saira"/>
                <a:cs typeface="Saira"/>
                <a:sym typeface="Saira"/>
              </a:rPr>
              <a:t>                      ✉ muzamilniazi666@gmail.com</a:t>
            </a:r>
          </a:p>
          <a:p>
            <a:pPr algn="ctr">
              <a:lnSpc>
                <a:spcPts val="2431"/>
              </a:lnSpc>
            </a:pPr>
            <a:endParaRPr lang="en-US" sz="3285" dirty="0">
              <a:solidFill>
                <a:srgbClr val="442D26"/>
              </a:solidFill>
              <a:latin typeface="Saira"/>
              <a:ea typeface="Saira"/>
              <a:cs typeface="Saira"/>
              <a:sym typeface="Saira"/>
            </a:endParaRPr>
          </a:p>
          <a:p>
            <a:pPr algn="ctr">
              <a:lnSpc>
                <a:spcPts val="2431"/>
              </a:lnSpc>
            </a:pPr>
            <a:r>
              <a:rPr lang="en-US" sz="3285" dirty="0" smtClean="0">
                <a:solidFill>
                  <a:srgbClr val="442D26"/>
                </a:solidFill>
                <a:latin typeface="Saira"/>
                <a:ea typeface="Saira"/>
                <a:cs typeface="Saira"/>
                <a:sym typeface="Saira"/>
              </a:rPr>
              <a:t>📍 </a:t>
            </a:r>
            <a:r>
              <a:rPr lang="en-US" sz="3285" dirty="0" err="1" smtClean="0">
                <a:solidFill>
                  <a:srgbClr val="442D26"/>
                </a:solidFill>
                <a:latin typeface="Saira"/>
                <a:ea typeface="Saira"/>
                <a:cs typeface="Saira"/>
                <a:sym typeface="Saira"/>
              </a:rPr>
              <a:t>Rwp.Pk</a:t>
            </a:r>
            <a:endParaRPr lang="en-US" sz="3285" dirty="0">
              <a:solidFill>
                <a:srgbClr val="442D26"/>
              </a:solidFill>
              <a:latin typeface="Saira"/>
              <a:ea typeface="Saira"/>
              <a:cs typeface="Saira"/>
              <a:sym typeface="Saira"/>
            </a:endParaRPr>
          </a:p>
        </p:txBody>
      </p:sp>
      <p:sp>
        <p:nvSpPr>
          <p:cNvPr id="10" name="TextBox 10"/>
          <p:cNvSpPr txBox="1"/>
          <p:nvPr/>
        </p:nvSpPr>
        <p:spPr>
          <a:xfrm>
            <a:off x="16232336" y="1266062"/>
            <a:ext cx="1026964" cy="242193"/>
          </a:xfrm>
          <a:prstGeom prst="rect">
            <a:avLst/>
          </a:prstGeom>
        </p:spPr>
        <p:txBody>
          <a:bodyPr lIns="0" tIns="0" rIns="0" bIns="0" rtlCol="0" anchor="t">
            <a:spAutoFit/>
          </a:bodyPr>
          <a:lstStyle/>
          <a:p>
            <a:pPr algn="r">
              <a:lnSpc>
                <a:spcPts val="1620"/>
              </a:lnSpc>
            </a:pPr>
            <a:r>
              <a:rPr lang="en-US" sz="2189">
                <a:solidFill>
                  <a:srgbClr val="ECDDD4"/>
                </a:solidFill>
                <a:latin typeface="Saira"/>
                <a:ea typeface="Saira"/>
                <a:cs typeface="Saira"/>
                <a:sym typeface="Saira"/>
              </a:rPr>
              <a:t>Page 10 </a:t>
            </a:r>
          </a:p>
        </p:txBody>
      </p:sp>
      <p:grpSp>
        <p:nvGrpSpPr>
          <p:cNvPr id="11" name="Group 11"/>
          <p:cNvGrpSpPr/>
          <p:nvPr/>
        </p:nvGrpSpPr>
        <p:grpSpPr>
          <a:xfrm>
            <a:off x="-678629" y="8624674"/>
            <a:ext cx="3306210" cy="633626"/>
            <a:chOff x="0" y="0"/>
            <a:chExt cx="870771" cy="166881"/>
          </a:xfrm>
        </p:grpSpPr>
        <p:sp>
          <p:nvSpPr>
            <p:cNvPr id="12" name="Freeform 12"/>
            <p:cNvSpPr/>
            <p:nvPr/>
          </p:nvSpPr>
          <p:spPr>
            <a:xfrm>
              <a:off x="0" y="0"/>
              <a:ext cx="870771" cy="166881"/>
            </a:xfrm>
            <a:custGeom>
              <a:avLst/>
              <a:gdLst/>
              <a:ahLst/>
              <a:cxnLst/>
              <a:rect l="l" t="t" r="r" b="b"/>
              <a:pathLst>
                <a:path w="870771" h="166881">
                  <a:moveTo>
                    <a:pt x="35124" y="0"/>
                  </a:moveTo>
                  <a:lnTo>
                    <a:pt x="835647" y="0"/>
                  </a:lnTo>
                  <a:cubicBezTo>
                    <a:pt x="844962" y="0"/>
                    <a:pt x="853896" y="3701"/>
                    <a:pt x="860484" y="10288"/>
                  </a:cubicBezTo>
                  <a:cubicBezTo>
                    <a:pt x="867071" y="16875"/>
                    <a:pt x="870771" y="25809"/>
                    <a:pt x="870771" y="35124"/>
                  </a:cubicBezTo>
                  <a:lnTo>
                    <a:pt x="870771" y="131757"/>
                  </a:lnTo>
                  <a:cubicBezTo>
                    <a:pt x="870771" y="141072"/>
                    <a:pt x="867071" y="150006"/>
                    <a:pt x="860484" y="156593"/>
                  </a:cubicBezTo>
                  <a:cubicBezTo>
                    <a:pt x="853896" y="163180"/>
                    <a:pt x="844962" y="166881"/>
                    <a:pt x="835647" y="166881"/>
                  </a:cubicBezTo>
                  <a:lnTo>
                    <a:pt x="35124" y="166881"/>
                  </a:lnTo>
                  <a:cubicBezTo>
                    <a:pt x="25809" y="166881"/>
                    <a:pt x="16875" y="163180"/>
                    <a:pt x="10288" y="156593"/>
                  </a:cubicBezTo>
                  <a:cubicBezTo>
                    <a:pt x="3701" y="150006"/>
                    <a:pt x="0" y="141072"/>
                    <a:pt x="0" y="131757"/>
                  </a:cubicBezTo>
                  <a:lnTo>
                    <a:pt x="0" y="35124"/>
                  </a:lnTo>
                  <a:cubicBezTo>
                    <a:pt x="0" y="25809"/>
                    <a:pt x="3701" y="16875"/>
                    <a:pt x="10288" y="10288"/>
                  </a:cubicBezTo>
                  <a:cubicBezTo>
                    <a:pt x="16875" y="3701"/>
                    <a:pt x="25809" y="0"/>
                    <a:pt x="35124" y="0"/>
                  </a:cubicBezTo>
                  <a:close/>
                </a:path>
              </a:pathLst>
            </a:custGeom>
            <a:solidFill>
              <a:srgbClr val="442D26"/>
            </a:solidFill>
            <a:ln cap="sq">
              <a:noFill/>
              <a:prstDash val="solid"/>
              <a:miter/>
            </a:ln>
          </p:spPr>
        </p:sp>
        <p:sp>
          <p:nvSpPr>
            <p:cNvPr id="13" name="TextBox 13"/>
            <p:cNvSpPr txBox="1"/>
            <p:nvPr/>
          </p:nvSpPr>
          <p:spPr>
            <a:xfrm>
              <a:off x="0" y="85725"/>
              <a:ext cx="870771" cy="81156"/>
            </a:xfrm>
            <a:prstGeom prst="rect">
              <a:avLst/>
            </a:prstGeom>
          </p:spPr>
          <p:txBody>
            <a:bodyPr lIns="50800" tIns="50800" rIns="50800" bIns="50800" rtlCol="0" anchor="ctr"/>
            <a:lstStyle/>
            <a:p>
              <a:pPr marL="0" lvl="0" indent="0" algn="ctr">
                <a:lnSpc>
                  <a:spcPts val="1620"/>
                </a:lnSpc>
                <a:spcBef>
                  <a:spcPct val="0"/>
                </a:spcBef>
              </a:pPr>
              <a:endParaRPr/>
            </a:p>
          </p:txBody>
        </p:sp>
      </p:grpSp>
    </p:spTree>
  </p:cSld>
  <p:clrMapOvr>
    <a:masterClrMapping/>
  </p:clrMapOvr>
  <mc:AlternateContent xmlns:mc="http://schemas.openxmlformats.org/markup-compatibility/2006" xmlns:p14="http://schemas.microsoft.com/office/powerpoint/2010/main">
    <mc:Choice Requires="p14">
      <p:transition spd="slow" p14:dur="15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ECDDD4"/>
        </a:solidFill>
        <a:effectLst/>
      </p:bgPr>
    </p:bg>
    <p:spTree>
      <p:nvGrpSpPr>
        <p:cNvPr id="1" name=""/>
        <p:cNvGrpSpPr/>
        <p:nvPr/>
      </p:nvGrpSpPr>
      <p:grpSpPr>
        <a:xfrm>
          <a:off x="0" y="0"/>
          <a:ext cx="0" cy="0"/>
          <a:chOff x="0" y="0"/>
          <a:chExt cx="0" cy="0"/>
        </a:xfrm>
      </p:grpSpPr>
      <p:grpSp>
        <p:nvGrpSpPr>
          <p:cNvPr id="2" name="Group 2"/>
          <p:cNvGrpSpPr/>
          <p:nvPr/>
        </p:nvGrpSpPr>
        <p:grpSpPr>
          <a:xfrm>
            <a:off x="15353500" y="1028700"/>
            <a:ext cx="3110490" cy="633626"/>
            <a:chOff x="0" y="0"/>
            <a:chExt cx="819224" cy="166881"/>
          </a:xfrm>
        </p:grpSpPr>
        <p:sp>
          <p:nvSpPr>
            <p:cNvPr id="3" name="Freeform 3"/>
            <p:cNvSpPr/>
            <p:nvPr/>
          </p:nvSpPr>
          <p:spPr>
            <a:xfrm>
              <a:off x="0" y="0"/>
              <a:ext cx="819224" cy="166881"/>
            </a:xfrm>
            <a:custGeom>
              <a:avLst/>
              <a:gdLst/>
              <a:ahLst/>
              <a:cxnLst/>
              <a:rect l="l" t="t" r="r" b="b"/>
              <a:pathLst>
                <a:path w="819224" h="166881">
                  <a:moveTo>
                    <a:pt x="37335" y="0"/>
                  </a:moveTo>
                  <a:lnTo>
                    <a:pt x="781889" y="0"/>
                  </a:lnTo>
                  <a:cubicBezTo>
                    <a:pt x="791791" y="0"/>
                    <a:pt x="801287" y="3933"/>
                    <a:pt x="808289" y="10935"/>
                  </a:cubicBezTo>
                  <a:cubicBezTo>
                    <a:pt x="815290" y="17937"/>
                    <a:pt x="819224" y="27433"/>
                    <a:pt x="819224" y="37335"/>
                  </a:cubicBezTo>
                  <a:lnTo>
                    <a:pt x="819224" y="129546"/>
                  </a:lnTo>
                  <a:cubicBezTo>
                    <a:pt x="819224" y="139448"/>
                    <a:pt x="815290" y="148944"/>
                    <a:pt x="808289" y="155946"/>
                  </a:cubicBezTo>
                  <a:cubicBezTo>
                    <a:pt x="801287" y="162948"/>
                    <a:pt x="791791" y="166881"/>
                    <a:pt x="781889" y="166881"/>
                  </a:cubicBezTo>
                  <a:lnTo>
                    <a:pt x="37335" y="166881"/>
                  </a:lnTo>
                  <a:cubicBezTo>
                    <a:pt x="16715" y="166881"/>
                    <a:pt x="0" y="150166"/>
                    <a:pt x="0" y="129546"/>
                  </a:cubicBezTo>
                  <a:lnTo>
                    <a:pt x="0" y="37335"/>
                  </a:lnTo>
                  <a:cubicBezTo>
                    <a:pt x="0" y="27433"/>
                    <a:pt x="3933" y="17937"/>
                    <a:pt x="10935" y="10935"/>
                  </a:cubicBezTo>
                  <a:cubicBezTo>
                    <a:pt x="17937" y="3933"/>
                    <a:pt x="27433" y="0"/>
                    <a:pt x="37335" y="0"/>
                  </a:cubicBezTo>
                  <a:close/>
                </a:path>
              </a:pathLst>
            </a:custGeom>
            <a:solidFill>
              <a:srgbClr val="442D26"/>
            </a:solidFill>
          </p:spPr>
        </p:sp>
        <p:sp>
          <p:nvSpPr>
            <p:cNvPr id="4" name="TextBox 4"/>
            <p:cNvSpPr txBox="1"/>
            <p:nvPr/>
          </p:nvSpPr>
          <p:spPr>
            <a:xfrm>
              <a:off x="0" y="85725"/>
              <a:ext cx="819224" cy="81156"/>
            </a:xfrm>
            <a:prstGeom prst="rect">
              <a:avLst/>
            </a:prstGeom>
          </p:spPr>
          <p:txBody>
            <a:bodyPr lIns="50800" tIns="50800" rIns="50800" bIns="50800" rtlCol="0" anchor="ctr"/>
            <a:lstStyle/>
            <a:p>
              <a:pPr algn="ctr">
                <a:lnSpc>
                  <a:spcPts val="1620"/>
                </a:lnSpc>
              </a:pPr>
              <a:endParaRPr/>
            </a:p>
          </p:txBody>
        </p:sp>
      </p:grpSp>
      <p:grpSp>
        <p:nvGrpSpPr>
          <p:cNvPr id="5" name="Group 5"/>
          <p:cNvGrpSpPr/>
          <p:nvPr/>
        </p:nvGrpSpPr>
        <p:grpSpPr>
          <a:xfrm>
            <a:off x="8803801" y="3201846"/>
            <a:ext cx="10326019" cy="1967841"/>
            <a:chOff x="0" y="0"/>
            <a:chExt cx="2719610" cy="518279"/>
          </a:xfrm>
        </p:grpSpPr>
        <p:sp>
          <p:nvSpPr>
            <p:cNvPr id="6" name="Freeform 6"/>
            <p:cNvSpPr/>
            <p:nvPr/>
          </p:nvSpPr>
          <p:spPr>
            <a:xfrm>
              <a:off x="0" y="0"/>
              <a:ext cx="2719610" cy="518279"/>
            </a:xfrm>
            <a:custGeom>
              <a:avLst/>
              <a:gdLst/>
              <a:ahLst/>
              <a:cxnLst/>
              <a:rect l="l" t="t" r="r" b="b"/>
              <a:pathLst>
                <a:path w="2719610" h="518279">
                  <a:moveTo>
                    <a:pt x="42736" y="0"/>
                  </a:moveTo>
                  <a:lnTo>
                    <a:pt x="2676874" y="0"/>
                  </a:lnTo>
                  <a:cubicBezTo>
                    <a:pt x="2700477" y="0"/>
                    <a:pt x="2719610" y="19133"/>
                    <a:pt x="2719610" y="42736"/>
                  </a:cubicBezTo>
                  <a:lnTo>
                    <a:pt x="2719610" y="475543"/>
                  </a:lnTo>
                  <a:cubicBezTo>
                    <a:pt x="2719610" y="499146"/>
                    <a:pt x="2700477" y="518279"/>
                    <a:pt x="2676874" y="518279"/>
                  </a:cubicBezTo>
                  <a:lnTo>
                    <a:pt x="42736" y="518279"/>
                  </a:lnTo>
                  <a:cubicBezTo>
                    <a:pt x="19133" y="518279"/>
                    <a:pt x="0" y="499146"/>
                    <a:pt x="0" y="475543"/>
                  </a:cubicBezTo>
                  <a:lnTo>
                    <a:pt x="0" y="42736"/>
                  </a:lnTo>
                  <a:cubicBezTo>
                    <a:pt x="0" y="19133"/>
                    <a:pt x="19133" y="0"/>
                    <a:pt x="42736" y="0"/>
                  </a:cubicBezTo>
                  <a:close/>
                </a:path>
              </a:pathLst>
            </a:custGeom>
            <a:solidFill>
              <a:srgbClr val="000000">
                <a:alpha val="0"/>
              </a:srgbClr>
            </a:solidFill>
            <a:ln w="9525" cap="rnd">
              <a:solidFill>
                <a:srgbClr val="000000"/>
              </a:solidFill>
              <a:prstDash val="solid"/>
              <a:round/>
            </a:ln>
          </p:spPr>
        </p:sp>
        <p:sp>
          <p:nvSpPr>
            <p:cNvPr id="7" name="TextBox 7"/>
            <p:cNvSpPr txBox="1"/>
            <p:nvPr/>
          </p:nvSpPr>
          <p:spPr>
            <a:xfrm>
              <a:off x="0" y="85725"/>
              <a:ext cx="2719610" cy="432554"/>
            </a:xfrm>
            <a:prstGeom prst="rect">
              <a:avLst/>
            </a:prstGeom>
          </p:spPr>
          <p:txBody>
            <a:bodyPr lIns="50800" tIns="50800" rIns="50800" bIns="50800" rtlCol="0" anchor="ctr"/>
            <a:lstStyle/>
            <a:p>
              <a:pPr algn="ctr">
                <a:lnSpc>
                  <a:spcPts val="1620"/>
                </a:lnSpc>
              </a:pPr>
              <a:endParaRPr/>
            </a:p>
          </p:txBody>
        </p:sp>
      </p:grpSp>
      <p:grpSp>
        <p:nvGrpSpPr>
          <p:cNvPr id="8" name="Group 8"/>
          <p:cNvGrpSpPr/>
          <p:nvPr/>
        </p:nvGrpSpPr>
        <p:grpSpPr>
          <a:xfrm>
            <a:off x="-110972" y="-450627"/>
            <a:ext cx="6824117" cy="11188253"/>
            <a:chOff x="0" y="0"/>
            <a:chExt cx="1057234" cy="1733353"/>
          </a:xfrm>
        </p:grpSpPr>
        <p:sp>
          <p:nvSpPr>
            <p:cNvPr id="9" name="Freeform 9"/>
            <p:cNvSpPr/>
            <p:nvPr/>
          </p:nvSpPr>
          <p:spPr>
            <a:xfrm>
              <a:off x="0" y="0"/>
              <a:ext cx="1057234" cy="1733353"/>
            </a:xfrm>
            <a:custGeom>
              <a:avLst/>
              <a:gdLst/>
              <a:ahLst/>
              <a:cxnLst/>
              <a:rect l="l" t="t" r="r" b="b"/>
              <a:pathLst>
                <a:path w="1057234" h="1733353">
                  <a:moveTo>
                    <a:pt x="26093" y="0"/>
                  </a:moveTo>
                  <a:lnTo>
                    <a:pt x="1031141" y="0"/>
                  </a:lnTo>
                  <a:cubicBezTo>
                    <a:pt x="1045552" y="0"/>
                    <a:pt x="1057234" y="11682"/>
                    <a:pt x="1057234" y="26093"/>
                  </a:cubicBezTo>
                  <a:lnTo>
                    <a:pt x="1057234" y="1707260"/>
                  </a:lnTo>
                  <a:cubicBezTo>
                    <a:pt x="1057234" y="1721671"/>
                    <a:pt x="1045552" y="1733353"/>
                    <a:pt x="1031141" y="1733353"/>
                  </a:cubicBezTo>
                  <a:lnTo>
                    <a:pt x="26093" y="1733353"/>
                  </a:lnTo>
                  <a:cubicBezTo>
                    <a:pt x="11682" y="1733353"/>
                    <a:pt x="0" y="1721671"/>
                    <a:pt x="0" y="1707260"/>
                  </a:cubicBezTo>
                  <a:lnTo>
                    <a:pt x="0" y="26093"/>
                  </a:lnTo>
                  <a:cubicBezTo>
                    <a:pt x="0" y="11682"/>
                    <a:pt x="11682" y="0"/>
                    <a:pt x="26093" y="0"/>
                  </a:cubicBezTo>
                  <a:close/>
                </a:path>
              </a:pathLst>
            </a:custGeom>
            <a:blipFill>
              <a:blip r:embed="rId2"/>
              <a:stretch>
                <a:fillRect l="-4616" r="-4616"/>
              </a:stretch>
            </a:blipFill>
          </p:spPr>
        </p:sp>
      </p:grpSp>
      <p:sp>
        <p:nvSpPr>
          <p:cNvPr id="10" name="TextBox 10"/>
          <p:cNvSpPr txBox="1"/>
          <p:nvPr/>
        </p:nvSpPr>
        <p:spPr>
          <a:xfrm>
            <a:off x="8803801" y="6918757"/>
            <a:ext cx="3746630" cy="502929"/>
          </a:xfrm>
          <a:prstGeom prst="rect">
            <a:avLst/>
          </a:prstGeom>
        </p:spPr>
        <p:txBody>
          <a:bodyPr lIns="0" tIns="0" rIns="0" bIns="0" rtlCol="0" anchor="t">
            <a:spAutoFit/>
          </a:bodyPr>
          <a:lstStyle/>
          <a:p>
            <a:pPr algn="l">
              <a:lnSpc>
                <a:spcPts val="3494"/>
              </a:lnSpc>
            </a:pPr>
            <a:r>
              <a:rPr lang="en-US" sz="4722">
                <a:solidFill>
                  <a:srgbClr val="442D26"/>
                </a:solidFill>
                <a:latin typeface="Saira"/>
                <a:ea typeface="Saira"/>
                <a:cs typeface="Saira"/>
                <a:sym typeface="Saira"/>
              </a:rPr>
              <a:t>About Me</a:t>
            </a:r>
          </a:p>
        </p:txBody>
      </p:sp>
      <p:sp>
        <p:nvSpPr>
          <p:cNvPr id="11" name="TextBox 11"/>
          <p:cNvSpPr txBox="1"/>
          <p:nvPr/>
        </p:nvSpPr>
        <p:spPr>
          <a:xfrm>
            <a:off x="8803801" y="7694853"/>
            <a:ext cx="7071266" cy="1563447"/>
          </a:xfrm>
          <a:prstGeom prst="rect">
            <a:avLst/>
          </a:prstGeom>
        </p:spPr>
        <p:txBody>
          <a:bodyPr lIns="0" tIns="0" rIns="0" bIns="0" rtlCol="0" anchor="t">
            <a:spAutoFit/>
          </a:bodyPr>
          <a:lstStyle/>
          <a:p>
            <a:pPr algn="just">
              <a:lnSpc>
                <a:spcPts val="2520"/>
              </a:lnSpc>
            </a:pPr>
            <a:r>
              <a:rPr lang="en-US" sz="1800" dirty="0">
                <a:solidFill>
                  <a:srgbClr val="442D26"/>
                </a:solidFill>
                <a:latin typeface="Saira"/>
                <a:ea typeface="Saira"/>
                <a:cs typeface="Saira"/>
                <a:sym typeface="Saira"/>
              </a:rPr>
              <a:t>Creative and results-driven social media manager with over 5 years of experience in crafting and executing successful social media strategies. Proven track record of increasing brand awareness, engagement, and follower growth through innovative content and targeted campaigns</a:t>
            </a:r>
          </a:p>
        </p:txBody>
      </p:sp>
      <p:sp>
        <p:nvSpPr>
          <p:cNvPr id="12" name="TextBox 12"/>
          <p:cNvSpPr txBox="1"/>
          <p:nvPr/>
        </p:nvSpPr>
        <p:spPr>
          <a:xfrm>
            <a:off x="16232336" y="1266062"/>
            <a:ext cx="1026964" cy="242193"/>
          </a:xfrm>
          <a:prstGeom prst="rect">
            <a:avLst/>
          </a:prstGeom>
        </p:spPr>
        <p:txBody>
          <a:bodyPr lIns="0" tIns="0" rIns="0" bIns="0" rtlCol="0" anchor="t">
            <a:spAutoFit/>
          </a:bodyPr>
          <a:lstStyle/>
          <a:p>
            <a:pPr algn="r">
              <a:lnSpc>
                <a:spcPts val="1620"/>
              </a:lnSpc>
            </a:pPr>
            <a:r>
              <a:rPr lang="en-US" sz="2189">
                <a:solidFill>
                  <a:srgbClr val="ECDDD4"/>
                </a:solidFill>
                <a:latin typeface="Saira"/>
                <a:ea typeface="Saira"/>
                <a:cs typeface="Saira"/>
                <a:sym typeface="Saira"/>
              </a:rPr>
              <a:t>Page 2</a:t>
            </a:r>
          </a:p>
        </p:txBody>
      </p:sp>
    </p:spTree>
  </p:cSld>
  <p:clrMapOvr>
    <a:masterClrMapping/>
  </p:clrMapOvr>
  <mc:AlternateContent xmlns:mc="http://schemas.openxmlformats.org/markup-compatibility/2006" xmlns:p14="http://schemas.microsoft.com/office/powerpoint/2010/main">
    <mc:Choice Requires="p14">
      <p:transition spd="slow" p14:dur="15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ECDDD4"/>
        </a:solidFill>
        <a:effectLst/>
      </p:bgPr>
    </p:bg>
    <p:spTree>
      <p:nvGrpSpPr>
        <p:cNvPr id="1" name=""/>
        <p:cNvGrpSpPr/>
        <p:nvPr/>
      </p:nvGrpSpPr>
      <p:grpSpPr>
        <a:xfrm>
          <a:off x="0" y="0"/>
          <a:ext cx="0" cy="0"/>
          <a:chOff x="0" y="0"/>
          <a:chExt cx="0" cy="0"/>
        </a:xfrm>
      </p:grpSpPr>
      <p:grpSp>
        <p:nvGrpSpPr>
          <p:cNvPr id="2" name="Group 2"/>
          <p:cNvGrpSpPr/>
          <p:nvPr/>
        </p:nvGrpSpPr>
        <p:grpSpPr>
          <a:xfrm>
            <a:off x="15353500" y="1028700"/>
            <a:ext cx="3110490" cy="633626"/>
            <a:chOff x="0" y="0"/>
            <a:chExt cx="819224" cy="166881"/>
          </a:xfrm>
        </p:grpSpPr>
        <p:sp>
          <p:nvSpPr>
            <p:cNvPr id="3" name="Freeform 3"/>
            <p:cNvSpPr/>
            <p:nvPr/>
          </p:nvSpPr>
          <p:spPr>
            <a:xfrm>
              <a:off x="0" y="0"/>
              <a:ext cx="819224" cy="166881"/>
            </a:xfrm>
            <a:custGeom>
              <a:avLst/>
              <a:gdLst/>
              <a:ahLst/>
              <a:cxnLst/>
              <a:rect l="l" t="t" r="r" b="b"/>
              <a:pathLst>
                <a:path w="819224" h="166881">
                  <a:moveTo>
                    <a:pt x="37335" y="0"/>
                  </a:moveTo>
                  <a:lnTo>
                    <a:pt x="781889" y="0"/>
                  </a:lnTo>
                  <a:cubicBezTo>
                    <a:pt x="791791" y="0"/>
                    <a:pt x="801287" y="3933"/>
                    <a:pt x="808289" y="10935"/>
                  </a:cubicBezTo>
                  <a:cubicBezTo>
                    <a:pt x="815290" y="17937"/>
                    <a:pt x="819224" y="27433"/>
                    <a:pt x="819224" y="37335"/>
                  </a:cubicBezTo>
                  <a:lnTo>
                    <a:pt x="819224" y="129546"/>
                  </a:lnTo>
                  <a:cubicBezTo>
                    <a:pt x="819224" y="139448"/>
                    <a:pt x="815290" y="148944"/>
                    <a:pt x="808289" y="155946"/>
                  </a:cubicBezTo>
                  <a:cubicBezTo>
                    <a:pt x="801287" y="162948"/>
                    <a:pt x="791791" y="166881"/>
                    <a:pt x="781889" y="166881"/>
                  </a:cubicBezTo>
                  <a:lnTo>
                    <a:pt x="37335" y="166881"/>
                  </a:lnTo>
                  <a:cubicBezTo>
                    <a:pt x="16715" y="166881"/>
                    <a:pt x="0" y="150166"/>
                    <a:pt x="0" y="129546"/>
                  </a:cubicBezTo>
                  <a:lnTo>
                    <a:pt x="0" y="37335"/>
                  </a:lnTo>
                  <a:cubicBezTo>
                    <a:pt x="0" y="27433"/>
                    <a:pt x="3933" y="17937"/>
                    <a:pt x="10935" y="10935"/>
                  </a:cubicBezTo>
                  <a:cubicBezTo>
                    <a:pt x="17937" y="3933"/>
                    <a:pt x="27433" y="0"/>
                    <a:pt x="37335" y="0"/>
                  </a:cubicBezTo>
                  <a:close/>
                </a:path>
              </a:pathLst>
            </a:custGeom>
            <a:solidFill>
              <a:srgbClr val="442D26"/>
            </a:solidFill>
          </p:spPr>
        </p:sp>
        <p:sp>
          <p:nvSpPr>
            <p:cNvPr id="4" name="TextBox 4"/>
            <p:cNvSpPr txBox="1"/>
            <p:nvPr/>
          </p:nvSpPr>
          <p:spPr>
            <a:xfrm>
              <a:off x="0" y="85725"/>
              <a:ext cx="819224" cy="81156"/>
            </a:xfrm>
            <a:prstGeom prst="rect">
              <a:avLst/>
            </a:prstGeom>
          </p:spPr>
          <p:txBody>
            <a:bodyPr lIns="50800" tIns="50800" rIns="50800" bIns="50800" rtlCol="0" anchor="ctr"/>
            <a:lstStyle/>
            <a:p>
              <a:pPr algn="ctr">
                <a:lnSpc>
                  <a:spcPts val="1620"/>
                </a:lnSpc>
              </a:pPr>
              <a:endParaRPr/>
            </a:p>
          </p:txBody>
        </p:sp>
      </p:grpSp>
      <p:grpSp>
        <p:nvGrpSpPr>
          <p:cNvPr id="5" name="Group 5"/>
          <p:cNvGrpSpPr/>
          <p:nvPr/>
        </p:nvGrpSpPr>
        <p:grpSpPr>
          <a:xfrm>
            <a:off x="1028700" y="1180337"/>
            <a:ext cx="5246370" cy="8077963"/>
            <a:chOff x="0" y="0"/>
            <a:chExt cx="812800" cy="1251488"/>
          </a:xfrm>
        </p:grpSpPr>
        <p:sp>
          <p:nvSpPr>
            <p:cNvPr id="6" name="Freeform 6"/>
            <p:cNvSpPr/>
            <p:nvPr/>
          </p:nvSpPr>
          <p:spPr>
            <a:xfrm>
              <a:off x="0" y="0"/>
              <a:ext cx="812800" cy="1251488"/>
            </a:xfrm>
            <a:custGeom>
              <a:avLst/>
              <a:gdLst/>
              <a:ahLst/>
              <a:cxnLst/>
              <a:rect l="l" t="t" r="r" b="b"/>
              <a:pathLst>
                <a:path w="812800" h="1251488">
                  <a:moveTo>
                    <a:pt x="33940" y="0"/>
                  </a:moveTo>
                  <a:lnTo>
                    <a:pt x="778860" y="0"/>
                  </a:lnTo>
                  <a:cubicBezTo>
                    <a:pt x="797604" y="0"/>
                    <a:pt x="812800" y="15196"/>
                    <a:pt x="812800" y="33940"/>
                  </a:cubicBezTo>
                  <a:lnTo>
                    <a:pt x="812800" y="1217547"/>
                  </a:lnTo>
                  <a:cubicBezTo>
                    <a:pt x="812800" y="1236292"/>
                    <a:pt x="797604" y="1251488"/>
                    <a:pt x="778860" y="1251488"/>
                  </a:cubicBezTo>
                  <a:lnTo>
                    <a:pt x="33940" y="1251488"/>
                  </a:lnTo>
                  <a:cubicBezTo>
                    <a:pt x="15196" y="1251488"/>
                    <a:pt x="0" y="1236292"/>
                    <a:pt x="0" y="1217547"/>
                  </a:cubicBezTo>
                  <a:lnTo>
                    <a:pt x="0" y="33940"/>
                  </a:lnTo>
                  <a:cubicBezTo>
                    <a:pt x="0" y="15196"/>
                    <a:pt x="15196" y="0"/>
                    <a:pt x="33940" y="0"/>
                  </a:cubicBezTo>
                  <a:close/>
                </a:path>
              </a:pathLst>
            </a:custGeom>
            <a:blipFill>
              <a:blip r:embed="rId2"/>
              <a:stretch>
                <a:fillRect l="-65551" r="-65551"/>
              </a:stretch>
            </a:blipFill>
          </p:spPr>
        </p:sp>
      </p:grpSp>
      <p:grpSp>
        <p:nvGrpSpPr>
          <p:cNvPr id="7" name="Group 7"/>
          <p:cNvGrpSpPr/>
          <p:nvPr/>
        </p:nvGrpSpPr>
        <p:grpSpPr>
          <a:xfrm>
            <a:off x="7199576" y="2908411"/>
            <a:ext cx="10059724" cy="1739789"/>
            <a:chOff x="0" y="0"/>
            <a:chExt cx="2649475" cy="458216"/>
          </a:xfrm>
        </p:grpSpPr>
        <p:sp>
          <p:nvSpPr>
            <p:cNvPr id="8" name="Freeform 8"/>
            <p:cNvSpPr/>
            <p:nvPr/>
          </p:nvSpPr>
          <p:spPr>
            <a:xfrm>
              <a:off x="0" y="0"/>
              <a:ext cx="2649475" cy="458216"/>
            </a:xfrm>
            <a:custGeom>
              <a:avLst/>
              <a:gdLst/>
              <a:ahLst/>
              <a:cxnLst/>
              <a:rect l="l" t="t" r="r" b="b"/>
              <a:pathLst>
                <a:path w="2649475" h="458216">
                  <a:moveTo>
                    <a:pt x="43867" y="0"/>
                  </a:moveTo>
                  <a:lnTo>
                    <a:pt x="2605608" y="0"/>
                  </a:lnTo>
                  <a:cubicBezTo>
                    <a:pt x="2617242" y="0"/>
                    <a:pt x="2628400" y="4622"/>
                    <a:pt x="2636626" y="12848"/>
                  </a:cubicBezTo>
                  <a:cubicBezTo>
                    <a:pt x="2644853" y="21075"/>
                    <a:pt x="2649475" y="32233"/>
                    <a:pt x="2649475" y="43867"/>
                  </a:cubicBezTo>
                  <a:lnTo>
                    <a:pt x="2649475" y="414349"/>
                  </a:lnTo>
                  <a:cubicBezTo>
                    <a:pt x="2649475" y="425983"/>
                    <a:pt x="2644853" y="437141"/>
                    <a:pt x="2636626" y="445368"/>
                  </a:cubicBezTo>
                  <a:cubicBezTo>
                    <a:pt x="2628400" y="453594"/>
                    <a:pt x="2617242" y="458216"/>
                    <a:pt x="2605608" y="458216"/>
                  </a:cubicBezTo>
                  <a:lnTo>
                    <a:pt x="43867" y="458216"/>
                  </a:lnTo>
                  <a:cubicBezTo>
                    <a:pt x="32233" y="458216"/>
                    <a:pt x="21075" y="453594"/>
                    <a:pt x="12848" y="445368"/>
                  </a:cubicBezTo>
                  <a:cubicBezTo>
                    <a:pt x="4622" y="437141"/>
                    <a:pt x="0" y="425983"/>
                    <a:pt x="0" y="414349"/>
                  </a:cubicBezTo>
                  <a:lnTo>
                    <a:pt x="0" y="43867"/>
                  </a:lnTo>
                  <a:cubicBezTo>
                    <a:pt x="0" y="32233"/>
                    <a:pt x="4622" y="21075"/>
                    <a:pt x="12848" y="12848"/>
                  </a:cubicBezTo>
                  <a:cubicBezTo>
                    <a:pt x="21075" y="4622"/>
                    <a:pt x="32233" y="0"/>
                    <a:pt x="43867" y="0"/>
                  </a:cubicBezTo>
                  <a:close/>
                </a:path>
              </a:pathLst>
            </a:custGeom>
            <a:solidFill>
              <a:srgbClr val="000000">
                <a:alpha val="0"/>
              </a:srgbClr>
            </a:solidFill>
            <a:ln w="9525" cap="rnd">
              <a:solidFill>
                <a:srgbClr val="000000"/>
              </a:solidFill>
              <a:prstDash val="solid"/>
              <a:round/>
            </a:ln>
          </p:spPr>
        </p:sp>
        <p:sp>
          <p:nvSpPr>
            <p:cNvPr id="9" name="TextBox 9"/>
            <p:cNvSpPr txBox="1"/>
            <p:nvPr/>
          </p:nvSpPr>
          <p:spPr>
            <a:xfrm>
              <a:off x="0" y="85725"/>
              <a:ext cx="2649475" cy="372491"/>
            </a:xfrm>
            <a:prstGeom prst="rect">
              <a:avLst/>
            </a:prstGeom>
          </p:spPr>
          <p:txBody>
            <a:bodyPr lIns="50800" tIns="50800" rIns="50800" bIns="50800" rtlCol="0" anchor="ctr"/>
            <a:lstStyle/>
            <a:p>
              <a:pPr algn="ctr">
                <a:lnSpc>
                  <a:spcPts val="1620"/>
                </a:lnSpc>
              </a:pPr>
              <a:endParaRPr/>
            </a:p>
          </p:txBody>
        </p:sp>
      </p:grpSp>
      <p:sp>
        <p:nvSpPr>
          <p:cNvPr id="10" name="TextBox 10"/>
          <p:cNvSpPr txBox="1"/>
          <p:nvPr/>
        </p:nvSpPr>
        <p:spPr>
          <a:xfrm>
            <a:off x="7612886" y="3518474"/>
            <a:ext cx="9233103" cy="862563"/>
          </a:xfrm>
          <a:prstGeom prst="rect">
            <a:avLst/>
          </a:prstGeom>
        </p:spPr>
        <p:txBody>
          <a:bodyPr lIns="0" tIns="0" rIns="0" bIns="0" rtlCol="0" anchor="t">
            <a:spAutoFit/>
          </a:bodyPr>
          <a:lstStyle/>
          <a:p>
            <a:pPr algn="ctr">
              <a:lnSpc>
                <a:spcPts val="5860"/>
              </a:lnSpc>
            </a:pPr>
            <a:r>
              <a:rPr lang="en-US" sz="7918" b="1" spc="2114">
                <a:solidFill>
                  <a:srgbClr val="442D26"/>
                </a:solidFill>
                <a:latin typeface="Saira Bold"/>
                <a:ea typeface="Saira Bold"/>
                <a:cs typeface="Saira Bold"/>
                <a:sym typeface="Saira Bold"/>
              </a:rPr>
              <a:t>EXPERIENCE</a:t>
            </a:r>
          </a:p>
        </p:txBody>
      </p:sp>
      <p:sp>
        <p:nvSpPr>
          <p:cNvPr id="11" name="TextBox 11"/>
          <p:cNvSpPr txBox="1"/>
          <p:nvPr/>
        </p:nvSpPr>
        <p:spPr>
          <a:xfrm>
            <a:off x="7199576" y="5143500"/>
            <a:ext cx="4558233" cy="838200"/>
          </a:xfrm>
          <a:prstGeom prst="rect">
            <a:avLst/>
          </a:prstGeom>
        </p:spPr>
        <p:txBody>
          <a:bodyPr lIns="0" tIns="0" rIns="0" bIns="0" rtlCol="0" anchor="t">
            <a:spAutoFit/>
          </a:bodyPr>
          <a:lstStyle/>
          <a:p>
            <a:pPr algn="l">
              <a:lnSpc>
                <a:spcPts val="3360"/>
              </a:lnSpc>
            </a:pPr>
            <a:r>
              <a:rPr lang="en-US" sz="2800">
                <a:solidFill>
                  <a:srgbClr val="442D26"/>
                </a:solidFill>
                <a:latin typeface="Saira"/>
                <a:ea typeface="Saira"/>
                <a:cs typeface="Saira"/>
                <a:sym typeface="Saira"/>
              </a:rPr>
              <a:t>Social Media Manager Leopard Courier.Pak</a:t>
            </a:r>
          </a:p>
        </p:txBody>
      </p:sp>
      <p:sp>
        <p:nvSpPr>
          <p:cNvPr id="12" name="TextBox 12"/>
          <p:cNvSpPr txBox="1"/>
          <p:nvPr/>
        </p:nvSpPr>
        <p:spPr>
          <a:xfrm>
            <a:off x="12682315" y="5143500"/>
            <a:ext cx="4558233" cy="838200"/>
          </a:xfrm>
          <a:prstGeom prst="rect">
            <a:avLst/>
          </a:prstGeom>
        </p:spPr>
        <p:txBody>
          <a:bodyPr lIns="0" tIns="0" rIns="0" bIns="0" rtlCol="0" anchor="t">
            <a:spAutoFit/>
          </a:bodyPr>
          <a:lstStyle/>
          <a:p>
            <a:pPr algn="l">
              <a:lnSpc>
                <a:spcPts val="3360"/>
              </a:lnSpc>
            </a:pPr>
            <a:r>
              <a:rPr lang="en-US" sz="2800">
                <a:solidFill>
                  <a:srgbClr val="442D26"/>
                </a:solidFill>
                <a:latin typeface="Saira"/>
                <a:ea typeface="Saira"/>
                <a:cs typeface="Saira"/>
                <a:sym typeface="Saira"/>
              </a:rPr>
              <a:t>Social Media Promotions </a:t>
            </a:r>
          </a:p>
          <a:p>
            <a:pPr algn="l">
              <a:lnSpc>
                <a:spcPts val="3360"/>
              </a:lnSpc>
            </a:pPr>
            <a:r>
              <a:rPr lang="en-US" sz="2800">
                <a:solidFill>
                  <a:srgbClr val="442D26"/>
                </a:solidFill>
                <a:latin typeface="Saira"/>
                <a:ea typeface="Saira"/>
                <a:cs typeface="Saira"/>
                <a:sym typeface="Saira"/>
              </a:rPr>
              <a:t>i.e Instagram , Facebook..</a:t>
            </a:r>
          </a:p>
        </p:txBody>
      </p:sp>
      <p:sp>
        <p:nvSpPr>
          <p:cNvPr id="13" name="TextBox 13"/>
          <p:cNvSpPr txBox="1"/>
          <p:nvPr/>
        </p:nvSpPr>
        <p:spPr>
          <a:xfrm>
            <a:off x="7199576" y="6438000"/>
            <a:ext cx="4702497" cy="2506087"/>
          </a:xfrm>
          <a:prstGeom prst="rect">
            <a:avLst/>
          </a:prstGeom>
        </p:spPr>
        <p:txBody>
          <a:bodyPr lIns="0" tIns="0" rIns="0" bIns="0" rtlCol="0" anchor="t">
            <a:spAutoFit/>
          </a:bodyPr>
          <a:lstStyle/>
          <a:p>
            <a:pPr algn="just">
              <a:lnSpc>
                <a:spcPts val="2520"/>
              </a:lnSpc>
            </a:pPr>
            <a:r>
              <a:rPr lang="en-US" sz="1800" dirty="0">
                <a:solidFill>
                  <a:srgbClr val="442D26"/>
                </a:solidFill>
                <a:latin typeface="Saira"/>
                <a:ea typeface="Saira"/>
                <a:cs typeface="Saira"/>
                <a:sym typeface="Saira"/>
              </a:rPr>
              <a:t>Developed and executed a comprehensive social media strategy resulting in a 40% increase in engagement rates. Created and managed content calendars, ensuring consistent and timely posts that aligned with brand messaging. Utilized analytics tools and monitor performance and provide actionable insights to improve campaigns.</a:t>
            </a:r>
          </a:p>
        </p:txBody>
      </p:sp>
      <p:sp>
        <p:nvSpPr>
          <p:cNvPr id="14" name="TextBox 14"/>
          <p:cNvSpPr txBox="1"/>
          <p:nvPr/>
        </p:nvSpPr>
        <p:spPr>
          <a:xfrm>
            <a:off x="12682315" y="6438000"/>
            <a:ext cx="4558233" cy="2820300"/>
          </a:xfrm>
          <a:prstGeom prst="rect">
            <a:avLst/>
          </a:prstGeom>
        </p:spPr>
        <p:txBody>
          <a:bodyPr lIns="0" tIns="0" rIns="0" bIns="0" rtlCol="0" anchor="t">
            <a:spAutoFit/>
          </a:bodyPr>
          <a:lstStyle/>
          <a:p>
            <a:pPr algn="just">
              <a:lnSpc>
                <a:spcPts val="2520"/>
              </a:lnSpc>
            </a:pPr>
            <a:r>
              <a:rPr lang="en-US" sz="1800" dirty="0">
                <a:solidFill>
                  <a:srgbClr val="442D26"/>
                </a:solidFill>
                <a:latin typeface="Saira"/>
                <a:ea typeface="Saira"/>
                <a:cs typeface="Saira"/>
                <a:sym typeface="Saira"/>
              </a:rPr>
              <a:t>Led community management efforts, engaging with followers, responding to comments, and fostering a positive online community. Designed and implemented paid social media campaigns achieving a 25% increase in lead generation. Collaborated with marketing and design teams to create visually appealing and effective social media content.</a:t>
            </a:r>
          </a:p>
        </p:txBody>
      </p:sp>
      <p:sp>
        <p:nvSpPr>
          <p:cNvPr id="15" name="TextBox 15"/>
          <p:cNvSpPr txBox="1"/>
          <p:nvPr/>
        </p:nvSpPr>
        <p:spPr>
          <a:xfrm>
            <a:off x="16232336" y="1266062"/>
            <a:ext cx="1026964" cy="242193"/>
          </a:xfrm>
          <a:prstGeom prst="rect">
            <a:avLst/>
          </a:prstGeom>
        </p:spPr>
        <p:txBody>
          <a:bodyPr lIns="0" tIns="0" rIns="0" bIns="0" rtlCol="0" anchor="t">
            <a:spAutoFit/>
          </a:bodyPr>
          <a:lstStyle/>
          <a:p>
            <a:pPr algn="r">
              <a:lnSpc>
                <a:spcPts val="1620"/>
              </a:lnSpc>
            </a:pPr>
            <a:r>
              <a:rPr lang="en-US" sz="2189">
                <a:solidFill>
                  <a:srgbClr val="ECDDD4"/>
                </a:solidFill>
                <a:latin typeface="Saira"/>
                <a:ea typeface="Saira"/>
                <a:cs typeface="Saira"/>
                <a:sym typeface="Saira"/>
              </a:rPr>
              <a:t>Page 3</a:t>
            </a:r>
          </a:p>
        </p:txBody>
      </p:sp>
      <p:sp>
        <p:nvSpPr>
          <p:cNvPr id="16" name="AutoShape 16"/>
          <p:cNvSpPr/>
          <p:nvPr/>
        </p:nvSpPr>
        <p:spPr>
          <a:xfrm flipV="1">
            <a:off x="12292194" y="5143500"/>
            <a:ext cx="0" cy="4114800"/>
          </a:xfrm>
          <a:prstGeom prst="line">
            <a:avLst/>
          </a:prstGeom>
          <a:ln w="9525" cap="flat">
            <a:solidFill>
              <a:srgbClr val="000000"/>
            </a:solidFill>
            <a:prstDash val="solid"/>
            <a:headEnd type="none" w="sm" len="sm"/>
            <a:tailEnd type="none" w="sm" len="sm"/>
          </a:ln>
        </p:spPr>
      </p:sp>
    </p:spTree>
  </p:cSld>
  <p:clrMapOvr>
    <a:masterClrMapping/>
  </p:clrMapOvr>
  <mc:AlternateContent xmlns:mc="http://schemas.openxmlformats.org/markup-compatibility/2006" xmlns:p14="http://schemas.microsoft.com/office/powerpoint/2010/main">
    <mc:Choice Requires="p14">
      <p:transition spd="slow" p14:dur="15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fade">
                                      <p:cBhvr>
                                        <p:cTn id="14" dur="1000"/>
                                        <p:tgtEl>
                                          <p:spTgt spid="14"/>
                                        </p:tgtEl>
                                      </p:cBhvr>
                                    </p:animEffect>
                                    <p:anim calcmode="lin" valueType="num">
                                      <p:cBhvr>
                                        <p:cTn id="15" dur="1000" fill="hold"/>
                                        <p:tgtEl>
                                          <p:spTgt spid="14"/>
                                        </p:tgtEl>
                                        <p:attrNameLst>
                                          <p:attrName>ppt_x</p:attrName>
                                        </p:attrNameLst>
                                      </p:cBhvr>
                                      <p:tavLst>
                                        <p:tav tm="0">
                                          <p:val>
                                            <p:strVal val="#ppt_x"/>
                                          </p:val>
                                        </p:tav>
                                        <p:tav tm="100000">
                                          <p:val>
                                            <p:strVal val="#ppt_x"/>
                                          </p:val>
                                        </p:tav>
                                      </p:tavLst>
                                    </p:anim>
                                    <p:anim calcmode="lin" valueType="num">
                                      <p:cBhvr>
                                        <p:cTn id="16"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ECDDD4"/>
        </a:solidFill>
        <a:effectLst/>
      </p:bgPr>
    </p:bg>
    <p:spTree>
      <p:nvGrpSpPr>
        <p:cNvPr id="1" name=""/>
        <p:cNvGrpSpPr/>
        <p:nvPr/>
      </p:nvGrpSpPr>
      <p:grpSpPr>
        <a:xfrm>
          <a:off x="0" y="0"/>
          <a:ext cx="0" cy="0"/>
          <a:chOff x="0" y="0"/>
          <a:chExt cx="0" cy="0"/>
        </a:xfrm>
      </p:grpSpPr>
      <p:grpSp>
        <p:nvGrpSpPr>
          <p:cNvPr id="2" name="Group 2"/>
          <p:cNvGrpSpPr/>
          <p:nvPr/>
        </p:nvGrpSpPr>
        <p:grpSpPr>
          <a:xfrm>
            <a:off x="15353500" y="1028700"/>
            <a:ext cx="3110490" cy="633626"/>
            <a:chOff x="0" y="0"/>
            <a:chExt cx="819224" cy="166881"/>
          </a:xfrm>
        </p:grpSpPr>
        <p:sp>
          <p:nvSpPr>
            <p:cNvPr id="3" name="Freeform 3"/>
            <p:cNvSpPr/>
            <p:nvPr/>
          </p:nvSpPr>
          <p:spPr>
            <a:xfrm>
              <a:off x="0" y="0"/>
              <a:ext cx="819224" cy="166881"/>
            </a:xfrm>
            <a:custGeom>
              <a:avLst/>
              <a:gdLst/>
              <a:ahLst/>
              <a:cxnLst/>
              <a:rect l="l" t="t" r="r" b="b"/>
              <a:pathLst>
                <a:path w="819224" h="166881">
                  <a:moveTo>
                    <a:pt x="37335" y="0"/>
                  </a:moveTo>
                  <a:lnTo>
                    <a:pt x="781889" y="0"/>
                  </a:lnTo>
                  <a:cubicBezTo>
                    <a:pt x="791791" y="0"/>
                    <a:pt x="801287" y="3933"/>
                    <a:pt x="808289" y="10935"/>
                  </a:cubicBezTo>
                  <a:cubicBezTo>
                    <a:pt x="815290" y="17937"/>
                    <a:pt x="819224" y="27433"/>
                    <a:pt x="819224" y="37335"/>
                  </a:cubicBezTo>
                  <a:lnTo>
                    <a:pt x="819224" y="129546"/>
                  </a:lnTo>
                  <a:cubicBezTo>
                    <a:pt x="819224" y="139448"/>
                    <a:pt x="815290" y="148944"/>
                    <a:pt x="808289" y="155946"/>
                  </a:cubicBezTo>
                  <a:cubicBezTo>
                    <a:pt x="801287" y="162948"/>
                    <a:pt x="791791" y="166881"/>
                    <a:pt x="781889" y="166881"/>
                  </a:cubicBezTo>
                  <a:lnTo>
                    <a:pt x="37335" y="166881"/>
                  </a:lnTo>
                  <a:cubicBezTo>
                    <a:pt x="16715" y="166881"/>
                    <a:pt x="0" y="150166"/>
                    <a:pt x="0" y="129546"/>
                  </a:cubicBezTo>
                  <a:lnTo>
                    <a:pt x="0" y="37335"/>
                  </a:lnTo>
                  <a:cubicBezTo>
                    <a:pt x="0" y="27433"/>
                    <a:pt x="3933" y="17937"/>
                    <a:pt x="10935" y="10935"/>
                  </a:cubicBezTo>
                  <a:cubicBezTo>
                    <a:pt x="17937" y="3933"/>
                    <a:pt x="27433" y="0"/>
                    <a:pt x="37335" y="0"/>
                  </a:cubicBezTo>
                  <a:close/>
                </a:path>
              </a:pathLst>
            </a:custGeom>
            <a:solidFill>
              <a:srgbClr val="442D26"/>
            </a:solidFill>
          </p:spPr>
        </p:sp>
        <p:sp>
          <p:nvSpPr>
            <p:cNvPr id="4" name="TextBox 4"/>
            <p:cNvSpPr txBox="1"/>
            <p:nvPr/>
          </p:nvSpPr>
          <p:spPr>
            <a:xfrm>
              <a:off x="0" y="85725"/>
              <a:ext cx="819224" cy="81156"/>
            </a:xfrm>
            <a:prstGeom prst="rect">
              <a:avLst/>
            </a:prstGeom>
          </p:spPr>
          <p:txBody>
            <a:bodyPr lIns="50800" tIns="50800" rIns="50800" bIns="50800" rtlCol="0" anchor="ctr"/>
            <a:lstStyle/>
            <a:p>
              <a:pPr algn="ctr">
                <a:lnSpc>
                  <a:spcPts val="1620"/>
                </a:lnSpc>
              </a:pPr>
              <a:endParaRPr/>
            </a:p>
          </p:txBody>
        </p:sp>
      </p:grpSp>
      <p:grpSp>
        <p:nvGrpSpPr>
          <p:cNvPr id="5" name="Group 5"/>
          <p:cNvGrpSpPr/>
          <p:nvPr/>
        </p:nvGrpSpPr>
        <p:grpSpPr>
          <a:xfrm>
            <a:off x="-657668" y="-443442"/>
            <a:ext cx="11857610" cy="11173884"/>
            <a:chOff x="0" y="0"/>
            <a:chExt cx="3122992" cy="2942916"/>
          </a:xfrm>
        </p:grpSpPr>
        <p:sp>
          <p:nvSpPr>
            <p:cNvPr id="6" name="Freeform 6"/>
            <p:cNvSpPr/>
            <p:nvPr/>
          </p:nvSpPr>
          <p:spPr>
            <a:xfrm>
              <a:off x="0" y="0"/>
              <a:ext cx="3122992" cy="2942916"/>
            </a:xfrm>
            <a:custGeom>
              <a:avLst/>
              <a:gdLst/>
              <a:ahLst/>
              <a:cxnLst/>
              <a:rect l="l" t="t" r="r" b="b"/>
              <a:pathLst>
                <a:path w="3122992" h="2942916">
                  <a:moveTo>
                    <a:pt x="9794" y="0"/>
                  </a:moveTo>
                  <a:lnTo>
                    <a:pt x="3113198" y="0"/>
                  </a:lnTo>
                  <a:cubicBezTo>
                    <a:pt x="3115796" y="0"/>
                    <a:pt x="3118287" y="1032"/>
                    <a:pt x="3120124" y="2868"/>
                  </a:cubicBezTo>
                  <a:cubicBezTo>
                    <a:pt x="3121960" y="4705"/>
                    <a:pt x="3122992" y="7196"/>
                    <a:pt x="3122992" y="9794"/>
                  </a:cubicBezTo>
                  <a:lnTo>
                    <a:pt x="3122992" y="2933122"/>
                  </a:lnTo>
                  <a:cubicBezTo>
                    <a:pt x="3122992" y="2938531"/>
                    <a:pt x="3118607" y="2942916"/>
                    <a:pt x="3113198" y="2942916"/>
                  </a:cubicBezTo>
                  <a:lnTo>
                    <a:pt x="9794" y="2942916"/>
                  </a:lnTo>
                  <a:cubicBezTo>
                    <a:pt x="7196" y="2942916"/>
                    <a:pt x="4705" y="2941884"/>
                    <a:pt x="2868" y="2940047"/>
                  </a:cubicBezTo>
                  <a:cubicBezTo>
                    <a:pt x="1032" y="2938211"/>
                    <a:pt x="0" y="2935720"/>
                    <a:pt x="0" y="2933122"/>
                  </a:cubicBezTo>
                  <a:lnTo>
                    <a:pt x="0" y="9794"/>
                  </a:lnTo>
                  <a:cubicBezTo>
                    <a:pt x="0" y="7196"/>
                    <a:pt x="1032" y="4705"/>
                    <a:pt x="2868" y="2868"/>
                  </a:cubicBezTo>
                  <a:cubicBezTo>
                    <a:pt x="4705" y="1032"/>
                    <a:pt x="7196" y="0"/>
                    <a:pt x="9794" y="0"/>
                  </a:cubicBezTo>
                  <a:close/>
                </a:path>
              </a:pathLst>
            </a:custGeom>
            <a:solidFill>
              <a:srgbClr val="442D26"/>
            </a:solidFill>
          </p:spPr>
        </p:sp>
        <p:sp>
          <p:nvSpPr>
            <p:cNvPr id="7" name="TextBox 7"/>
            <p:cNvSpPr txBox="1"/>
            <p:nvPr/>
          </p:nvSpPr>
          <p:spPr>
            <a:xfrm>
              <a:off x="0" y="85725"/>
              <a:ext cx="3122992" cy="2857191"/>
            </a:xfrm>
            <a:prstGeom prst="rect">
              <a:avLst/>
            </a:prstGeom>
          </p:spPr>
          <p:txBody>
            <a:bodyPr lIns="50800" tIns="50800" rIns="50800" bIns="50800" rtlCol="0" anchor="ctr"/>
            <a:lstStyle/>
            <a:p>
              <a:pPr algn="ctr">
                <a:lnSpc>
                  <a:spcPts val="1620"/>
                </a:lnSpc>
              </a:pPr>
              <a:endParaRPr/>
            </a:p>
          </p:txBody>
        </p:sp>
      </p:grpSp>
      <p:grpSp>
        <p:nvGrpSpPr>
          <p:cNvPr id="8" name="Group 8"/>
          <p:cNvGrpSpPr/>
          <p:nvPr/>
        </p:nvGrpSpPr>
        <p:grpSpPr>
          <a:xfrm>
            <a:off x="9613655" y="1968556"/>
            <a:ext cx="8307116" cy="7289744"/>
            <a:chOff x="0" y="0"/>
            <a:chExt cx="1286990" cy="1129372"/>
          </a:xfrm>
        </p:grpSpPr>
        <p:sp>
          <p:nvSpPr>
            <p:cNvPr id="9" name="Freeform 9"/>
            <p:cNvSpPr/>
            <p:nvPr/>
          </p:nvSpPr>
          <p:spPr>
            <a:xfrm>
              <a:off x="0" y="0"/>
              <a:ext cx="1286990" cy="1129372"/>
            </a:xfrm>
            <a:custGeom>
              <a:avLst/>
              <a:gdLst/>
              <a:ahLst/>
              <a:cxnLst/>
              <a:rect l="l" t="t" r="r" b="b"/>
              <a:pathLst>
                <a:path w="1286990" h="1129372">
                  <a:moveTo>
                    <a:pt x="21435" y="0"/>
                  </a:moveTo>
                  <a:lnTo>
                    <a:pt x="1265555" y="0"/>
                  </a:lnTo>
                  <a:cubicBezTo>
                    <a:pt x="1277393" y="0"/>
                    <a:pt x="1286990" y="9597"/>
                    <a:pt x="1286990" y="21435"/>
                  </a:cubicBezTo>
                  <a:lnTo>
                    <a:pt x="1286990" y="1107937"/>
                  </a:lnTo>
                  <a:cubicBezTo>
                    <a:pt x="1286990" y="1113622"/>
                    <a:pt x="1284731" y="1119074"/>
                    <a:pt x="1280711" y="1123094"/>
                  </a:cubicBezTo>
                  <a:cubicBezTo>
                    <a:pt x="1276692" y="1127114"/>
                    <a:pt x="1271239" y="1129372"/>
                    <a:pt x="1265555" y="1129372"/>
                  </a:cubicBezTo>
                  <a:lnTo>
                    <a:pt x="21435" y="1129372"/>
                  </a:lnTo>
                  <a:cubicBezTo>
                    <a:pt x="9597" y="1129372"/>
                    <a:pt x="0" y="1119775"/>
                    <a:pt x="0" y="1107937"/>
                  </a:cubicBezTo>
                  <a:lnTo>
                    <a:pt x="0" y="21435"/>
                  </a:lnTo>
                  <a:cubicBezTo>
                    <a:pt x="0" y="9597"/>
                    <a:pt x="9597" y="0"/>
                    <a:pt x="21435" y="0"/>
                  </a:cubicBezTo>
                  <a:close/>
                </a:path>
              </a:pathLst>
            </a:custGeom>
            <a:blipFill>
              <a:blip r:embed="rId2"/>
              <a:stretch>
                <a:fillRect l="-8502" r="-8502"/>
              </a:stretch>
            </a:blipFill>
          </p:spPr>
        </p:sp>
      </p:grpSp>
      <p:sp>
        <p:nvSpPr>
          <p:cNvPr id="10" name="TextBox 10"/>
          <p:cNvSpPr txBox="1"/>
          <p:nvPr/>
        </p:nvSpPr>
        <p:spPr>
          <a:xfrm>
            <a:off x="462445" y="2810442"/>
            <a:ext cx="8115300" cy="3235981"/>
          </a:xfrm>
          <a:prstGeom prst="rect">
            <a:avLst/>
          </a:prstGeom>
        </p:spPr>
        <p:txBody>
          <a:bodyPr lIns="0" tIns="0" rIns="0" bIns="0" rtlCol="0" anchor="t">
            <a:spAutoFit/>
          </a:bodyPr>
          <a:lstStyle/>
          <a:p>
            <a:pPr marL="0" lvl="0" indent="0" algn="l">
              <a:lnSpc>
                <a:spcPts val="12495"/>
              </a:lnSpc>
              <a:spcBef>
                <a:spcPct val="0"/>
              </a:spcBef>
            </a:pPr>
            <a:r>
              <a:rPr lang="en-US" sz="12495" b="1" u="none" strike="noStrike">
                <a:solidFill>
                  <a:srgbClr val="ECDDD4"/>
                </a:solidFill>
                <a:latin typeface="Saira Heavy"/>
                <a:ea typeface="Saira Heavy"/>
                <a:cs typeface="Saira Heavy"/>
                <a:sym typeface="Saira Heavy"/>
              </a:rPr>
              <a:t>EDUC-ATION</a:t>
            </a:r>
          </a:p>
        </p:txBody>
      </p:sp>
      <p:sp>
        <p:nvSpPr>
          <p:cNvPr id="11" name="TextBox 11"/>
          <p:cNvSpPr txBox="1"/>
          <p:nvPr/>
        </p:nvSpPr>
        <p:spPr>
          <a:xfrm>
            <a:off x="1028700" y="6337889"/>
            <a:ext cx="4889638" cy="838200"/>
          </a:xfrm>
          <a:prstGeom prst="rect">
            <a:avLst/>
          </a:prstGeom>
        </p:spPr>
        <p:txBody>
          <a:bodyPr lIns="0" tIns="0" rIns="0" bIns="0" rtlCol="0" anchor="t">
            <a:spAutoFit/>
          </a:bodyPr>
          <a:lstStyle/>
          <a:p>
            <a:pPr algn="l">
              <a:lnSpc>
                <a:spcPts val="3360"/>
              </a:lnSpc>
            </a:pPr>
            <a:r>
              <a:rPr lang="en-US" sz="2800" dirty="0">
                <a:solidFill>
                  <a:srgbClr val="ECDDD4"/>
                </a:solidFill>
                <a:latin typeface="Saira"/>
                <a:ea typeface="Saira"/>
                <a:cs typeface="Saira"/>
                <a:sym typeface="Saira"/>
              </a:rPr>
              <a:t>Intermediate </a:t>
            </a:r>
          </a:p>
          <a:p>
            <a:pPr algn="l">
              <a:lnSpc>
                <a:spcPts val="3360"/>
              </a:lnSpc>
            </a:pPr>
            <a:r>
              <a:rPr lang="en-US" sz="2800" dirty="0">
                <a:solidFill>
                  <a:srgbClr val="ECDDD4"/>
                </a:solidFill>
                <a:latin typeface="Saira"/>
                <a:ea typeface="Saira"/>
                <a:cs typeface="Saira"/>
                <a:sym typeface="Saira"/>
              </a:rPr>
              <a:t>Sir Syed college Rawalpindi </a:t>
            </a:r>
          </a:p>
        </p:txBody>
      </p:sp>
      <p:sp>
        <p:nvSpPr>
          <p:cNvPr id="12" name="TextBox 12"/>
          <p:cNvSpPr txBox="1"/>
          <p:nvPr/>
        </p:nvSpPr>
        <p:spPr>
          <a:xfrm>
            <a:off x="1290775" y="7011794"/>
            <a:ext cx="3491395" cy="621030"/>
          </a:xfrm>
          <a:prstGeom prst="rect">
            <a:avLst/>
          </a:prstGeom>
        </p:spPr>
        <p:txBody>
          <a:bodyPr lIns="0" tIns="0" rIns="0" bIns="0" rtlCol="0" anchor="t">
            <a:spAutoFit/>
          </a:bodyPr>
          <a:lstStyle/>
          <a:p>
            <a:pPr algn="l">
              <a:lnSpc>
                <a:spcPts val="2520"/>
              </a:lnSpc>
            </a:pPr>
            <a:endParaRPr dirty="0"/>
          </a:p>
          <a:p>
            <a:pPr algn="l">
              <a:lnSpc>
                <a:spcPts val="2520"/>
              </a:lnSpc>
            </a:pPr>
            <a:r>
              <a:rPr lang="en-US" sz="1800" dirty="0">
                <a:solidFill>
                  <a:srgbClr val="ECDDD4"/>
                </a:solidFill>
                <a:latin typeface="Saira"/>
                <a:ea typeface="Saira"/>
                <a:cs typeface="Saira"/>
                <a:sym typeface="Saira"/>
              </a:rPr>
              <a:t>2020- 2022</a:t>
            </a:r>
          </a:p>
        </p:txBody>
      </p:sp>
      <p:sp>
        <p:nvSpPr>
          <p:cNvPr id="13" name="TextBox 13"/>
          <p:cNvSpPr txBox="1"/>
          <p:nvPr/>
        </p:nvSpPr>
        <p:spPr>
          <a:xfrm>
            <a:off x="16232336" y="1266062"/>
            <a:ext cx="1026964" cy="242231"/>
          </a:xfrm>
          <a:prstGeom prst="rect">
            <a:avLst/>
          </a:prstGeom>
        </p:spPr>
        <p:txBody>
          <a:bodyPr lIns="0" tIns="0" rIns="0" bIns="0" rtlCol="0" anchor="t">
            <a:spAutoFit/>
          </a:bodyPr>
          <a:lstStyle/>
          <a:p>
            <a:pPr algn="r">
              <a:lnSpc>
                <a:spcPts val="1620"/>
              </a:lnSpc>
            </a:pPr>
            <a:r>
              <a:rPr lang="en-US" sz="2189">
                <a:solidFill>
                  <a:srgbClr val="ECDDD4"/>
                </a:solidFill>
                <a:latin typeface="Saira"/>
                <a:ea typeface="Saira"/>
                <a:cs typeface="Saira"/>
                <a:sym typeface="Saira"/>
              </a:rPr>
              <a:t>Page 4</a:t>
            </a:r>
          </a:p>
        </p:txBody>
      </p:sp>
      <p:sp>
        <p:nvSpPr>
          <p:cNvPr id="14" name="TextBox 14"/>
          <p:cNvSpPr txBox="1"/>
          <p:nvPr/>
        </p:nvSpPr>
        <p:spPr>
          <a:xfrm>
            <a:off x="1028700" y="7928099"/>
            <a:ext cx="4889638" cy="838200"/>
          </a:xfrm>
          <a:prstGeom prst="rect">
            <a:avLst/>
          </a:prstGeom>
        </p:spPr>
        <p:txBody>
          <a:bodyPr lIns="0" tIns="0" rIns="0" bIns="0" rtlCol="0" anchor="t">
            <a:spAutoFit/>
          </a:bodyPr>
          <a:lstStyle/>
          <a:p>
            <a:pPr algn="l">
              <a:lnSpc>
                <a:spcPts val="3360"/>
              </a:lnSpc>
            </a:pPr>
            <a:r>
              <a:rPr lang="en-US" sz="2800" dirty="0" err="1">
                <a:solidFill>
                  <a:srgbClr val="ECDDD4"/>
                </a:solidFill>
                <a:latin typeface="Saira"/>
                <a:ea typeface="Saira"/>
                <a:cs typeface="Saira"/>
                <a:sym typeface="Saira"/>
              </a:rPr>
              <a:t>iT</a:t>
            </a:r>
            <a:r>
              <a:rPr lang="en-US" sz="2800" dirty="0">
                <a:solidFill>
                  <a:srgbClr val="ECDDD4"/>
                </a:solidFill>
                <a:latin typeface="Saira"/>
                <a:ea typeface="Saira"/>
                <a:cs typeface="Saira"/>
                <a:sym typeface="Saira"/>
              </a:rPr>
              <a:t> Advance Diploma </a:t>
            </a:r>
          </a:p>
          <a:p>
            <a:pPr algn="l">
              <a:lnSpc>
                <a:spcPts val="3360"/>
              </a:lnSpc>
            </a:pPr>
            <a:r>
              <a:rPr lang="en-US" sz="2800" dirty="0">
                <a:solidFill>
                  <a:srgbClr val="ECDDD4"/>
                </a:solidFill>
                <a:latin typeface="Saira"/>
                <a:ea typeface="Saira"/>
                <a:cs typeface="Saira"/>
                <a:sym typeface="Saira"/>
              </a:rPr>
              <a:t>AGT Institute Rawalpindi </a:t>
            </a:r>
          </a:p>
        </p:txBody>
      </p:sp>
      <p:sp>
        <p:nvSpPr>
          <p:cNvPr id="15" name="TextBox 15"/>
          <p:cNvSpPr txBox="1"/>
          <p:nvPr/>
        </p:nvSpPr>
        <p:spPr>
          <a:xfrm>
            <a:off x="1488499" y="8637270"/>
            <a:ext cx="3491395" cy="621030"/>
          </a:xfrm>
          <a:prstGeom prst="rect">
            <a:avLst/>
          </a:prstGeom>
        </p:spPr>
        <p:txBody>
          <a:bodyPr lIns="0" tIns="0" rIns="0" bIns="0" rtlCol="0" anchor="t">
            <a:spAutoFit/>
          </a:bodyPr>
          <a:lstStyle/>
          <a:p>
            <a:pPr algn="l">
              <a:lnSpc>
                <a:spcPts val="2520"/>
              </a:lnSpc>
            </a:pPr>
            <a:endParaRPr/>
          </a:p>
          <a:p>
            <a:pPr algn="l">
              <a:lnSpc>
                <a:spcPts val="2520"/>
              </a:lnSpc>
            </a:pPr>
            <a:r>
              <a:rPr lang="en-US" sz="1800">
                <a:solidFill>
                  <a:srgbClr val="ECDDD4"/>
                </a:solidFill>
                <a:latin typeface="Saira"/>
                <a:ea typeface="Saira"/>
                <a:cs typeface="Saira"/>
                <a:sym typeface="Saira"/>
              </a:rPr>
              <a:t>2024- 2025</a:t>
            </a:r>
          </a:p>
        </p:txBody>
      </p:sp>
    </p:spTree>
  </p:cSld>
  <p:clrMapOvr>
    <a:masterClrMapping/>
  </p:clrMapOvr>
  <mc:AlternateContent xmlns:mc="http://schemas.openxmlformats.org/markup-compatibility/2006" xmlns:p14="http://schemas.microsoft.com/office/powerpoint/2010/main">
    <mc:Choice Requires="p14">
      <p:transition spd="slow" p14:dur="15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fade">
                                      <p:cBhvr>
                                        <p:cTn id="14" dur="1000"/>
                                        <p:tgtEl>
                                          <p:spTgt spid="14"/>
                                        </p:tgtEl>
                                      </p:cBhvr>
                                    </p:animEffect>
                                    <p:anim calcmode="lin" valueType="num">
                                      <p:cBhvr>
                                        <p:cTn id="15" dur="1000" fill="hold"/>
                                        <p:tgtEl>
                                          <p:spTgt spid="14"/>
                                        </p:tgtEl>
                                        <p:attrNameLst>
                                          <p:attrName>ppt_x</p:attrName>
                                        </p:attrNameLst>
                                      </p:cBhvr>
                                      <p:tavLst>
                                        <p:tav tm="0">
                                          <p:val>
                                            <p:strVal val="#ppt_x"/>
                                          </p:val>
                                        </p:tav>
                                        <p:tav tm="100000">
                                          <p:val>
                                            <p:strVal val="#ppt_x"/>
                                          </p:val>
                                        </p:tav>
                                      </p:tavLst>
                                    </p:anim>
                                    <p:anim calcmode="lin" valueType="num">
                                      <p:cBhvr>
                                        <p:cTn id="16"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4"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ECDDD4"/>
        </a:solidFill>
        <a:effectLst/>
      </p:bgPr>
    </p:bg>
    <p:spTree>
      <p:nvGrpSpPr>
        <p:cNvPr id="1" name=""/>
        <p:cNvGrpSpPr/>
        <p:nvPr/>
      </p:nvGrpSpPr>
      <p:grpSpPr>
        <a:xfrm>
          <a:off x="0" y="0"/>
          <a:ext cx="0" cy="0"/>
          <a:chOff x="0" y="0"/>
          <a:chExt cx="0" cy="0"/>
        </a:xfrm>
      </p:grpSpPr>
      <p:grpSp>
        <p:nvGrpSpPr>
          <p:cNvPr id="2" name="Group 2"/>
          <p:cNvGrpSpPr/>
          <p:nvPr/>
        </p:nvGrpSpPr>
        <p:grpSpPr>
          <a:xfrm>
            <a:off x="15353500" y="1028700"/>
            <a:ext cx="3110490" cy="633626"/>
            <a:chOff x="0" y="0"/>
            <a:chExt cx="819224" cy="166881"/>
          </a:xfrm>
        </p:grpSpPr>
        <p:sp>
          <p:nvSpPr>
            <p:cNvPr id="3" name="Freeform 3"/>
            <p:cNvSpPr/>
            <p:nvPr/>
          </p:nvSpPr>
          <p:spPr>
            <a:xfrm>
              <a:off x="0" y="0"/>
              <a:ext cx="819224" cy="166881"/>
            </a:xfrm>
            <a:custGeom>
              <a:avLst/>
              <a:gdLst/>
              <a:ahLst/>
              <a:cxnLst/>
              <a:rect l="l" t="t" r="r" b="b"/>
              <a:pathLst>
                <a:path w="819224" h="166881">
                  <a:moveTo>
                    <a:pt x="37335" y="0"/>
                  </a:moveTo>
                  <a:lnTo>
                    <a:pt x="781889" y="0"/>
                  </a:lnTo>
                  <a:cubicBezTo>
                    <a:pt x="791791" y="0"/>
                    <a:pt x="801287" y="3933"/>
                    <a:pt x="808289" y="10935"/>
                  </a:cubicBezTo>
                  <a:cubicBezTo>
                    <a:pt x="815290" y="17937"/>
                    <a:pt x="819224" y="27433"/>
                    <a:pt x="819224" y="37335"/>
                  </a:cubicBezTo>
                  <a:lnTo>
                    <a:pt x="819224" y="129546"/>
                  </a:lnTo>
                  <a:cubicBezTo>
                    <a:pt x="819224" y="139448"/>
                    <a:pt x="815290" y="148944"/>
                    <a:pt x="808289" y="155946"/>
                  </a:cubicBezTo>
                  <a:cubicBezTo>
                    <a:pt x="801287" y="162948"/>
                    <a:pt x="791791" y="166881"/>
                    <a:pt x="781889" y="166881"/>
                  </a:cubicBezTo>
                  <a:lnTo>
                    <a:pt x="37335" y="166881"/>
                  </a:lnTo>
                  <a:cubicBezTo>
                    <a:pt x="16715" y="166881"/>
                    <a:pt x="0" y="150166"/>
                    <a:pt x="0" y="129546"/>
                  </a:cubicBezTo>
                  <a:lnTo>
                    <a:pt x="0" y="37335"/>
                  </a:lnTo>
                  <a:cubicBezTo>
                    <a:pt x="0" y="27433"/>
                    <a:pt x="3933" y="17937"/>
                    <a:pt x="10935" y="10935"/>
                  </a:cubicBezTo>
                  <a:cubicBezTo>
                    <a:pt x="17937" y="3933"/>
                    <a:pt x="27433" y="0"/>
                    <a:pt x="37335" y="0"/>
                  </a:cubicBezTo>
                  <a:close/>
                </a:path>
              </a:pathLst>
            </a:custGeom>
            <a:solidFill>
              <a:srgbClr val="442D26"/>
            </a:solidFill>
          </p:spPr>
        </p:sp>
        <p:sp>
          <p:nvSpPr>
            <p:cNvPr id="4" name="TextBox 4"/>
            <p:cNvSpPr txBox="1"/>
            <p:nvPr/>
          </p:nvSpPr>
          <p:spPr>
            <a:xfrm>
              <a:off x="0" y="85725"/>
              <a:ext cx="819224" cy="81156"/>
            </a:xfrm>
            <a:prstGeom prst="rect">
              <a:avLst/>
            </a:prstGeom>
          </p:spPr>
          <p:txBody>
            <a:bodyPr lIns="50800" tIns="50800" rIns="50800" bIns="50800" rtlCol="0" anchor="ctr"/>
            <a:lstStyle/>
            <a:p>
              <a:pPr algn="ctr">
                <a:lnSpc>
                  <a:spcPts val="1620"/>
                </a:lnSpc>
              </a:pPr>
              <a:endParaRPr/>
            </a:p>
          </p:txBody>
        </p:sp>
      </p:grpSp>
      <p:grpSp>
        <p:nvGrpSpPr>
          <p:cNvPr id="5" name="Group 5"/>
          <p:cNvGrpSpPr/>
          <p:nvPr/>
        </p:nvGrpSpPr>
        <p:grpSpPr>
          <a:xfrm>
            <a:off x="-657668" y="-443442"/>
            <a:ext cx="7583764" cy="11173884"/>
            <a:chOff x="0" y="0"/>
            <a:chExt cx="1997370" cy="2942916"/>
          </a:xfrm>
        </p:grpSpPr>
        <p:sp>
          <p:nvSpPr>
            <p:cNvPr id="6" name="Freeform 6"/>
            <p:cNvSpPr/>
            <p:nvPr/>
          </p:nvSpPr>
          <p:spPr>
            <a:xfrm>
              <a:off x="0" y="0"/>
              <a:ext cx="1997370" cy="2942916"/>
            </a:xfrm>
            <a:custGeom>
              <a:avLst/>
              <a:gdLst/>
              <a:ahLst/>
              <a:cxnLst/>
              <a:rect l="l" t="t" r="r" b="b"/>
              <a:pathLst>
                <a:path w="1997370" h="2942916">
                  <a:moveTo>
                    <a:pt x="15313" y="0"/>
                  </a:moveTo>
                  <a:lnTo>
                    <a:pt x="1982057" y="0"/>
                  </a:lnTo>
                  <a:cubicBezTo>
                    <a:pt x="1986118" y="0"/>
                    <a:pt x="1990013" y="1613"/>
                    <a:pt x="1992885" y="4485"/>
                  </a:cubicBezTo>
                  <a:cubicBezTo>
                    <a:pt x="1995757" y="7357"/>
                    <a:pt x="1997370" y="11252"/>
                    <a:pt x="1997370" y="15313"/>
                  </a:cubicBezTo>
                  <a:lnTo>
                    <a:pt x="1997370" y="2927603"/>
                  </a:lnTo>
                  <a:cubicBezTo>
                    <a:pt x="1997370" y="2931664"/>
                    <a:pt x="1995757" y="2935559"/>
                    <a:pt x="1992885" y="2938431"/>
                  </a:cubicBezTo>
                  <a:cubicBezTo>
                    <a:pt x="1990013" y="2941303"/>
                    <a:pt x="1986118" y="2942916"/>
                    <a:pt x="1982057" y="2942916"/>
                  </a:cubicBezTo>
                  <a:lnTo>
                    <a:pt x="15313" y="2942916"/>
                  </a:lnTo>
                  <a:cubicBezTo>
                    <a:pt x="11252" y="2942916"/>
                    <a:pt x="7357" y="2941303"/>
                    <a:pt x="4485" y="2938431"/>
                  </a:cubicBezTo>
                  <a:cubicBezTo>
                    <a:pt x="1613" y="2935559"/>
                    <a:pt x="0" y="2931664"/>
                    <a:pt x="0" y="2927603"/>
                  </a:cubicBezTo>
                  <a:lnTo>
                    <a:pt x="0" y="15313"/>
                  </a:lnTo>
                  <a:cubicBezTo>
                    <a:pt x="0" y="11252"/>
                    <a:pt x="1613" y="7357"/>
                    <a:pt x="4485" y="4485"/>
                  </a:cubicBezTo>
                  <a:cubicBezTo>
                    <a:pt x="7357" y="1613"/>
                    <a:pt x="11252" y="0"/>
                    <a:pt x="15313" y="0"/>
                  </a:cubicBezTo>
                  <a:close/>
                </a:path>
              </a:pathLst>
            </a:custGeom>
            <a:solidFill>
              <a:srgbClr val="442D26"/>
            </a:solidFill>
          </p:spPr>
        </p:sp>
        <p:sp>
          <p:nvSpPr>
            <p:cNvPr id="7" name="TextBox 7"/>
            <p:cNvSpPr txBox="1"/>
            <p:nvPr/>
          </p:nvSpPr>
          <p:spPr>
            <a:xfrm>
              <a:off x="0" y="85725"/>
              <a:ext cx="1997370" cy="2857191"/>
            </a:xfrm>
            <a:prstGeom prst="rect">
              <a:avLst/>
            </a:prstGeom>
          </p:spPr>
          <p:txBody>
            <a:bodyPr lIns="50800" tIns="50800" rIns="50800" bIns="50800" rtlCol="0" anchor="ctr"/>
            <a:lstStyle/>
            <a:p>
              <a:pPr algn="ctr">
                <a:lnSpc>
                  <a:spcPts val="1620"/>
                </a:lnSpc>
              </a:pPr>
              <a:endParaRPr/>
            </a:p>
          </p:txBody>
        </p:sp>
      </p:grpSp>
      <p:sp>
        <p:nvSpPr>
          <p:cNvPr id="8" name="TextBox 8"/>
          <p:cNvSpPr txBox="1"/>
          <p:nvPr/>
        </p:nvSpPr>
        <p:spPr>
          <a:xfrm>
            <a:off x="1028700" y="6270506"/>
            <a:ext cx="4808910" cy="1377672"/>
          </a:xfrm>
          <a:prstGeom prst="rect">
            <a:avLst/>
          </a:prstGeom>
        </p:spPr>
        <p:txBody>
          <a:bodyPr lIns="0" tIns="0" rIns="0" bIns="0" rtlCol="0" anchor="t">
            <a:spAutoFit/>
          </a:bodyPr>
          <a:lstStyle/>
          <a:p>
            <a:pPr algn="l">
              <a:lnSpc>
                <a:spcPts val="10368"/>
              </a:lnSpc>
            </a:pPr>
            <a:r>
              <a:rPr lang="en-US" sz="10368" b="1">
                <a:solidFill>
                  <a:srgbClr val="ECDDD4"/>
                </a:solidFill>
                <a:latin typeface="Saira Heavy"/>
                <a:ea typeface="Saira Heavy"/>
                <a:cs typeface="Saira Heavy"/>
                <a:sym typeface="Saira Heavy"/>
              </a:rPr>
              <a:t>SKILLS</a:t>
            </a:r>
          </a:p>
        </p:txBody>
      </p:sp>
      <p:sp>
        <p:nvSpPr>
          <p:cNvPr id="9" name="TextBox 9"/>
          <p:cNvSpPr txBox="1"/>
          <p:nvPr/>
        </p:nvSpPr>
        <p:spPr>
          <a:xfrm>
            <a:off x="10596159" y="4041260"/>
            <a:ext cx="6663141" cy="5217040"/>
          </a:xfrm>
          <a:prstGeom prst="rect">
            <a:avLst/>
          </a:prstGeom>
        </p:spPr>
        <p:txBody>
          <a:bodyPr lIns="0" tIns="0" rIns="0" bIns="0" rtlCol="0" anchor="t">
            <a:spAutoFit/>
          </a:bodyPr>
          <a:lstStyle/>
          <a:p>
            <a:pPr marL="731278" lvl="1" indent="-365639" algn="l">
              <a:lnSpc>
                <a:spcPts val="8467"/>
              </a:lnSpc>
              <a:buAutoNum type="arabicPeriod"/>
            </a:pPr>
            <a:r>
              <a:rPr lang="en-US" sz="3387" dirty="0">
                <a:solidFill>
                  <a:srgbClr val="442D26"/>
                </a:solidFill>
                <a:latin typeface="Saira"/>
                <a:ea typeface="Saira"/>
                <a:cs typeface="Saira"/>
                <a:sym typeface="Saira"/>
              </a:rPr>
              <a:t>Social Media Strategy</a:t>
            </a:r>
          </a:p>
          <a:p>
            <a:pPr marL="731278" lvl="1" indent="-365639" algn="l">
              <a:lnSpc>
                <a:spcPts val="8467"/>
              </a:lnSpc>
              <a:buAutoNum type="arabicPeriod"/>
            </a:pPr>
            <a:r>
              <a:rPr lang="en-US" sz="3387" dirty="0">
                <a:solidFill>
                  <a:srgbClr val="442D26"/>
                </a:solidFill>
                <a:latin typeface="Saira"/>
                <a:ea typeface="Saira"/>
                <a:cs typeface="Saira"/>
                <a:sym typeface="Saira"/>
              </a:rPr>
              <a:t>Content Creation</a:t>
            </a:r>
          </a:p>
          <a:p>
            <a:pPr marL="731278" lvl="1" indent="-365639" algn="l">
              <a:lnSpc>
                <a:spcPts val="8467"/>
              </a:lnSpc>
              <a:buAutoNum type="arabicPeriod"/>
            </a:pPr>
            <a:r>
              <a:rPr lang="en-US" sz="3387" dirty="0">
                <a:solidFill>
                  <a:srgbClr val="442D26"/>
                </a:solidFill>
                <a:latin typeface="Saira"/>
                <a:ea typeface="Saira"/>
                <a:cs typeface="Saira"/>
                <a:sym typeface="Saira"/>
              </a:rPr>
              <a:t>Community Management</a:t>
            </a:r>
          </a:p>
          <a:p>
            <a:pPr marL="731278" lvl="1" indent="-365639" algn="l">
              <a:lnSpc>
                <a:spcPts val="8467"/>
              </a:lnSpc>
              <a:buAutoNum type="arabicPeriod"/>
            </a:pPr>
            <a:r>
              <a:rPr lang="en-US" sz="3387" dirty="0">
                <a:solidFill>
                  <a:srgbClr val="442D26"/>
                </a:solidFill>
                <a:latin typeface="Saira"/>
                <a:ea typeface="Saira"/>
                <a:cs typeface="Saira"/>
                <a:sym typeface="Saira"/>
              </a:rPr>
              <a:t>Analytics &amp; Reporting</a:t>
            </a:r>
          </a:p>
          <a:p>
            <a:pPr marL="731278" lvl="1" indent="-365639" algn="l">
              <a:lnSpc>
                <a:spcPts val="8467"/>
              </a:lnSpc>
              <a:buAutoNum type="arabicPeriod"/>
            </a:pPr>
            <a:r>
              <a:rPr lang="en-US" sz="3387" dirty="0">
                <a:solidFill>
                  <a:srgbClr val="442D26"/>
                </a:solidFill>
                <a:latin typeface="Saira"/>
                <a:ea typeface="Saira"/>
                <a:cs typeface="Saira"/>
                <a:sym typeface="Saira"/>
              </a:rPr>
              <a:t>Paid Social Media Advertising</a:t>
            </a:r>
          </a:p>
        </p:txBody>
      </p:sp>
      <p:sp>
        <p:nvSpPr>
          <p:cNvPr id="10" name="TextBox 10"/>
          <p:cNvSpPr txBox="1"/>
          <p:nvPr/>
        </p:nvSpPr>
        <p:spPr>
          <a:xfrm>
            <a:off x="16232336" y="1266062"/>
            <a:ext cx="1026964" cy="242193"/>
          </a:xfrm>
          <a:prstGeom prst="rect">
            <a:avLst/>
          </a:prstGeom>
        </p:spPr>
        <p:txBody>
          <a:bodyPr lIns="0" tIns="0" rIns="0" bIns="0" rtlCol="0" anchor="t">
            <a:spAutoFit/>
          </a:bodyPr>
          <a:lstStyle/>
          <a:p>
            <a:pPr algn="r">
              <a:lnSpc>
                <a:spcPts val="1620"/>
              </a:lnSpc>
            </a:pPr>
            <a:r>
              <a:rPr lang="en-US" sz="2189">
                <a:solidFill>
                  <a:srgbClr val="ECDDD4"/>
                </a:solidFill>
                <a:latin typeface="Saira"/>
                <a:ea typeface="Saira"/>
                <a:cs typeface="Saira"/>
                <a:sym typeface="Saira"/>
              </a:rPr>
              <a:t>Page 5</a:t>
            </a:r>
          </a:p>
        </p:txBody>
      </p:sp>
      <p:grpSp>
        <p:nvGrpSpPr>
          <p:cNvPr id="11" name="Group 11"/>
          <p:cNvGrpSpPr/>
          <p:nvPr/>
        </p:nvGrpSpPr>
        <p:grpSpPr>
          <a:xfrm>
            <a:off x="1028700" y="1028700"/>
            <a:ext cx="7284830" cy="2259071"/>
            <a:chOff x="0" y="0"/>
            <a:chExt cx="1918638" cy="594982"/>
          </a:xfrm>
        </p:grpSpPr>
        <p:sp>
          <p:nvSpPr>
            <p:cNvPr id="12" name="Freeform 12"/>
            <p:cNvSpPr/>
            <p:nvPr/>
          </p:nvSpPr>
          <p:spPr>
            <a:xfrm>
              <a:off x="0" y="0"/>
              <a:ext cx="1918638" cy="594982"/>
            </a:xfrm>
            <a:custGeom>
              <a:avLst/>
              <a:gdLst/>
              <a:ahLst/>
              <a:cxnLst/>
              <a:rect l="l" t="t" r="r" b="b"/>
              <a:pathLst>
                <a:path w="1918638" h="594982">
                  <a:moveTo>
                    <a:pt x="60576" y="0"/>
                  </a:moveTo>
                  <a:lnTo>
                    <a:pt x="1858062" y="0"/>
                  </a:lnTo>
                  <a:cubicBezTo>
                    <a:pt x="1874128" y="0"/>
                    <a:pt x="1889536" y="6382"/>
                    <a:pt x="1900896" y="17742"/>
                  </a:cubicBezTo>
                  <a:cubicBezTo>
                    <a:pt x="1912256" y="29103"/>
                    <a:pt x="1918638" y="44511"/>
                    <a:pt x="1918638" y="60576"/>
                  </a:cubicBezTo>
                  <a:lnTo>
                    <a:pt x="1918638" y="534405"/>
                  </a:lnTo>
                  <a:cubicBezTo>
                    <a:pt x="1918638" y="550471"/>
                    <a:pt x="1912256" y="565879"/>
                    <a:pt x="1900896" y="577239"/>
                  </a:cubicBezTo>
                  <a:cubicBezTo>
                    <a:pt x="1889536" y="588599"/>
                    <a:pt x="1874128" y="594982"/>
                    <a:pt x="1858062" y="594982"/>
                  </a:cubicBezTo>
                  <a:lnTo>
                    <a:pt x="60576" y="594982"/>
                  </a:lnTo>
                  <a:cubicBezTo>
                    <a:pt x="44511" y="594982"/>
                    <a:pt x="29103" y="588599"/>
                    <a:pt x="17742" y="577239"/>
                  </a:cubicBezTo>
                  <a:cubicBezTo>
                    <a:pt x="6382" y="565879"/>
                    <a:pt x="0" y="550471"/>
                    <a:pt x="0" y="534405"/>
                  </a:cubicBezTo>
                  <a:lnTo>
                    <a:pt x="0" y="60576"/>
                  </a:lnTo>
                  <a:cubicBezTo>
                    <a:pt x="0" y="44511"/>
                    <a:pt x="6382" y="29103"/>
                    <a:pt x="17742" y="17742"/>
                  </a:cubicBezTo>
                  <a:cubicBezTo>
                    <a:pt x="29103" y="6382"/>
                    <a:pt x="44511" y="0"/>
                    <a:pt x="60576" y="0"/>
                  </a:cubicBezTo>
                  <a:close/>
                </a:path>
              </a:pathLst>
            </a:custGeom>
            <a:solidFill>
              <a:srgbClr val="000000">
                <a:alpha val="0"/>
              </a:srgbClr>
            </a:solidFill>
            <a:ln w="9525" cap="rnd">
              <a:solidFill>
                <a:srgbClr val="ECDDD4"/>
              </a:solidFill>
              <a:prstDash val="solid"/>
              <a:round/>
            </a:ln>
          </p:spPr>
        </p:sp>
        <p:sp>
          <p:nvSpPr>
            <p:cNvPr id="13" name="TextBox 13"/>
            <p:cNvSpPr txBox="1"/>
            <p:nvPr/>
          </p:nvSpPr>
          <p:spPr>
            <a:xfrm>
              <a:off x="0" y="85725"/>
              <a:ext cx="1918638" cy="509257"/>
            </a:xfrm>
            <a:prstGeom prst="rect">
              <a:avLst/>
            </a:prstGeom>
          </p:spPr>
          <p:txBody>
            <a:bodyPr lIns="50800" tIns="50800" rIns="50800" bIns="50800" rtlCol="0" anchor="ctr"/>
            <a:lstStyle/>
            <a:p>
              <a:pPr algn="ctr">
                <a:lnSpc>
                  <a:spcPts val="1620"/>
                </a:lnSpc>
              </a:pPr>
              <a:endParaRPr/>
            </a:p>
          </p:txBody>
        </p:sp>
      </p:grpSp>
      <p:grpSp>
        <p:nvGrpSpPr>
          <p:cNvPr id="14" name="Group 14"/>
          <p:cNvGrpSpPr/>
          <p:nvPr/>
        </p:nvGrpSpPr>
        <p:grpSpPr>
          <a:xfrm>
            <a:off x="6210872" y="1028700"/>
            <a:ext cx="8161995" cy="2259071"/>
            <a:chOff x="0" y="0"/>
            <a:chExt cx="2149661" cy="594982"/>
          </a:xfrm>
        </p:grpSpPr>
        <p:sp>
          <p:nvSpPr>
            <p:cNvPr id="15" name="Freeform 15"/>
            <p:cNvSpPr/>
            <p:nvPr/>
          </p:nvSpPr>
          <p:spPr>
            <a:xfrm>
              <a:off x="0" y="0"/>
              <a:ext cx="2149661" cy="594982"/>
            </a:xfrm>
            <a:custGeom>
              <a:avLst/>
              <a:gdLst/>
              <a:ahLst/>
              <a:cxnLst/>
              <a:rect l="l" t="t" r="r" b="b"/>
              <a:pathLst>
                <a:path w="2149661" h="594982">
                  <a:moveTo>
                    <a:pt x="54066" y="0"/>
                  </a:moveTo>
                  <a:lnTo>
                    <a:pt x="2095595" y="0"/>
                  </a:lnTo>
                  <a:cubicBezTo>
                    <a:pt x="2109934" y="0"/>
                    <a:pt x="2123686" y="5696"/>
                    <a:pt x="2133826" y="15836"/>
                  </a:cubicBezTo>
                  <a:cubicBezTo>
                    <a:pt x="2143965" y="25975"/>
                    <a:pt x="2149661" y="39727"/>
                    <a:pt x="2149661" y="54066"/>
                  </a:cubicBezTo>
                  <a:lnTo>
                    <a:pt x="2149661" y="540915"/>
                  </a:lnTo>
                  <a:cubicBezTo>
                    <a:pt x="2149661" y="570775"/>
                    <a:pt x="2125455" y="594982"/>
                    <a:pt x="2095595" y="594982"/>
                  </a:cubicBezTo>
                  <a:lnTo>
                    <a:pt x="54066" y="594982"/>
                  </a:lnTo>
                  <a:cubicBezTo>
                    <a:pt x="24206" y="594982"/>
                    <a:pt x="0" y="570775"/>
                    <a:pt x="0" y="540915"/>
                  </a:cubicBezTo>
                  <a:lnTo>
                    <a:pt x="0" y="54066"/>
                  </a:lnTo>
                  <a:cubicBezTo>
                    <a:pt x="0" y="24206"/>
                    <a:pt x="24206" y="0"/>
                    <a:pt x="54066" y="0"/>
                  </a:cubicBezTo>
                  <a:close/>
                </a:path>
              </a:pathLst>
            </a:custGeom>
            <a:solidFill>
              <a:srgbClr val="000000">
                <a:alpha val="0"/>
              </a:srgbClr>
            </a:solidFill>
            <a:ln w="9525" cap="rnd">
              <a:solidFill>
                <a:srgbClr val="442D26"/>
              </a:solidFill>
              <a:prstDash val="solid"/>
              <a:round/>
            </a:ln>
          </p:spPr>
        </p:sp>
        <p:sp>
          <p:nvSpPr>
            <p:cNvPr id="16" name="TextBox 16"/>
            <p:cNvSpPr txBox="1"/>
            <p:nvPr/>
          </p:nvSpPr>
          <p:spPr>
            <a:xfrm>
              <a:off x="0" y="85725"/>
              <a:ext cx="2149661" cy="509257"/>
            </a:xfrm>
            <a:prstGeom prst="rect">
              <a:avLst/>
            </a:prstGeom>
          </p:spPr>
          <p:txBody>
            <a:bodyPr lIns="50800" tIns="50800" rIns="50800" bIns="50800" rtlCol="0" anchor="ctr"/>
            <a:lstStyle/>
            <a:p>
              <a:pPr algn="ctr">
                <a:lnSpc>
                  <a:spcPts val="1620"/>
                </a:lnSpc>
              </a:pPr>
              <a:endParaRPr/>
            </a:p>
          </p:txBody>
        </p:sp>
      </p:grpSp>
      <p:sp>
        <p:nvSpPr>
          <p:cNvPr id="17" name="AutoShape 17"/>
          <p:cNvSpPr/>
          <p:nvPr/>
        </p:nvSpPr>
        <p:spPr>
          <a:xfrm flipV="1">
            <a:off x="9139238" y="4460360"/>
            <a:ext cx="0" cy="4797940"/>
          </a:xfrm>
          <a:prstGeom prst="line">
            <a:avLst/>
          </a:prstGeom>
          <a:ln w="9525" cap="flat">
            <a:solidFill>
              <a:srgbClr val="442D26"/>
            </a:solidFill>
            <a:prstDash val="solid"/>
            <a:headEnd type="none" w="sm" len="sm"/>
            <a:tailEnd type="none" w="sm" len="sm"/>
          </a:ln>
        </p:spPr>
      </p:sp>
    </p:spTree>
  </p:cSld>
  <p:clrMapOvr>
    <a:masterClrMapping/>
  </p:clrMapOvr>
  <mc:AlternateContent xmlns:mc="http://schemas.openxmlformats.org/markup-compatibility/2006" xmlns:p14="http://schemas.microsoft.com/office/powerpoint/2010/main">
    <mc:Choice Requires="p14">
      <p:transition spd="slow" p14:dur="15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ECDDD4"/>
        </a:solidFill>
        <a:effectLst/>
      </p:bgPr>
    </p:bg>
    <p:spTree>
      <p:nvGrpSpPr>
        <p:cNvPr id="1" name=""/>
        <p:cNvGrpSpPr/>
        <p:nvPr/>
      </p:nvGrpSpPr>
      <p:grpSpPr>
        <a:xfrm>
          <a:off x="0" y="0"/>
          <a:ext cx="0" cy="0"/>
          <a:chOff x="0" y="0"/>
          <a:chExt cx="0" cy="0"/>
        </a:xfrm>
      </p:grpSpPr>
      <p:grpSp>
        <p:nvGrpSpPr>
          <p:cNvPr id="2" name="Group 2"/>
          <p:cNvGrpSpPr/>
          <p:nvPr/>
        </p:nvGrpSpPr>
        <p:grpSpPr>
          <a:xfrm>
            <a:off x="12631598" y="-443442"/>
            <a:ext cx="7583764" cy="11173884"/>
            <a:chOff x="0" y="0"/>
            <a:chExt cx="1997370" cy="2942916"/>
          </a:xfrm>
        </p:grpSpPr>
        <p:sp>
          <p:nvSpPr>
            <p:cNvPr id="3" name="Freeform 3"/>
            <p:cNvSpPr/>
            <p:nvPr/>
          </p:nvSpPr>
          <p:spPr>
            <a:xfrm>
              <a:off x="0" y="0"/>
              <a:ext cx="1997370" cy="2942916"/>
            </a:xfrm>
            <a:custGeom>
              <a:avLst/>
              <a:gdLst/>
              <a:ahLst/>
              <a:cxnLst/>
              <a:rect l="l" t="t" r="r" b="b"/>
              <a:pathLst>
                <a:path w="1997370" h="2942916">
                  <a:moveTo>
                    <a:pt x="15313" y="0"/>
                  </a:moveTo>
                  <a:lnTo>
                    <a:pt x="1982057" y="0"/>
                  </a:lnTo>
                  <a:cubicBezTo>
                    <a:pt x="1986118" y="0"/>
                    <a:pt x="1990013" y="1613"/>
                    <a:pt x="1992885" y="4485"/>
                  </a:cubicBezTo>
                  <a:cubicBezTo>
                    <a:pt x="1995757" y="7357"/>
                    <a:pt x="1997370" y="11252"/>
                    <a:pt x="1997370" y="15313"/>
                  </a:cubicBezTo>
                  <a:lnTo>
                    <a:pt x="1997370" y="2927603"/>
                  </a:lnTo>
                  <a:cubicBezTo>
                    <a:pt x="1997370" y="2931664"/>
                    <a:pt x="1995757" y="2935559"/>
                    <a:pt x="1992885" y="2938431"/>
                  </a:cubicBezTo>
                  <a:cubicBezTo>
                    <a:pt x="1990013" y="2941303"/>
                    <a:pt x="1986118" y="2942916"/>
                    <a:pt x="1982057" y="2942916"/>
                  </a:cubicBezTo>
                  <a:lnTo>
                    <a:pt x="15313" y="2942916"/>
                  </a:lnTo>
                  <a:cubicBezTo>
                    <a:pt x="11252" y="2942916"/>
                    <a:pt x="7357" y="2941303"/>
                    <a:pt x="4485" y="2938431"/>
                  </a:cubicBezTo>
                  <a:cubicBezTo>
                    <a:pt x="1613" y="2935559"/>
                    <a:pt x="0" y="2931664"/>
                    <a:pt x="0" y="2927603"/>
                  </a:cubicBezTo>
                  <a:lnTo>
                    <a:pt x="0" y="15313"/>
                  </a:lnTo>
                  <a:cubicBezTo>
                    <a:pt x="0" y="11252"/>
                    <a:pt x="1613" y="7357"/>
                    <a:pt x="4485" y="4485"/>
                  </a:cubicBezTo>
                  <a:cubicBezTo>
                    <a:pt x="7357" y="1613"/>
                    <a:pt x="11252" y="0"/>
                    <a:pt x="15313" y="0"/>
                  </a:cubicBezTo>
                  <a:close/>
                </a:path>
              </a:pathLst>
            </a:custGeom>
            <a:solidFill>
              <a:srgbClr val="785042"/>
            </a:solidFill>
          </p:spPr>
        </p:sp>
        <p:sp>
          <p:nvSpPr>
            <p:cNvPr id="4" name="TextBox 4"/>
            <p:cNvSpPr txBox="1"/>
            <p:nvPr/>
          </p:nvSpPr>
          <p:spPr>
            <a:xfrm>
              <a:off x="0" y="85725"/>
              <a:ext cx="1997370" cy="2857191"/>
            </a:xfrm>
            <a:prstGeom prst="rect">
              <a:avLst/>
            </a:prstGeom>
          </p:spPr>
          <p:txBody>
            <a:bodyPr lIns="50800" tIns="50800" rIns="50800" bIns="50800" rtlCol="0" anchor="ctr"/>
            <a:lstStyle/>
            <a:p>
              <a:pPr algn="ctr">
                <a:lnSpc>
                  <a:spcPts val="1620"/>
                </a:lnSpc>
              </a:pPr>
              <a:endParaRPr/>
            </a:p>
          </p:txBody>
        </p:sp>
      </p:grpSp>
      <p:grpSp>
        <p:nvGrpSpPr>
          <p:cNvPr id="5" name="Group 5"/>
          <p:cNvGrpSpPr/>
          <p:nvPr/>
        </p:nvGrpSpPr>
        <p:grpSpPr>
          <a:xfrm>
            <a:off x="15353500" y="1028700"/>
            <a:ext cx="3110490" cy="633626"/>
            <a:chOff x="0" y="0"/>
            <a:chExt cx="819224" cy="166881"/>
          </a:xfrm>
        </p:grpSpPr>
        <p:sp>
          <p:nvSpPr>
            <p:cNvPr id="6" name="Freeform 6"/>
            <p:cNvSpPr/>
            <p:nvPr/>
          </p:nvSpPr>
          <p:spPr>
            <a:xfrm>
              <a:off x="0" y="0"/>
              <a:ext cx="819224" cy="166881"/>
            </a:xfrm>
            <a:custGeom>
              <a:avLst/>
              <a:gdLst/>
              <a:ahLst/>
              <a:cxnLst/>
              <a:rect l="l" t="t" r="r" b="b"/>
              <a:pathLst>
                <a:path w="819224" h="166881">
                  <a:moveTo>
                    <a:pt x="37335" y="0"/>
                  </a:moveTo>
                  <a:lnTo>
                    <a:pt x="781889" y="0"/>
                  </a:lnTo>
                  <a:cubicBezTo>
                    <a:pt x="791791" y="0"/>
                    <a:pt x="801287" y="3933"/>
                    <a:pt x="808289" y="10935"/>
                  </a:cubicBezTo>
                  <a:cubicBezTo>
                    <a:pt x="815290" y="17937"/>
                    <a:pt x="819224" y="27433"/>
                    <a:pt x="819224" y="37335"/>
                  </a:cubicBezTo>
                  <a:lnTo>
                    <a:pt x="819224" y="129546"/>
                  </a:lnTo>
                  <a:cubicBezTo>
                    <a:pt x="819224" y="139448"/>
                    <a:pt x="815290" y="148944"/>
                    <a:pt x="808289" y="155946"/>
                  </a:cubicBezTo>
                  <a:cubicBezTo>
                    <a:pt x="801287" y="162948"/>
                    <a:pt x="791791" y="166881"/>
                    <a:pt x="781889" y="166881"/>
                  </a:cubicBezTo>
                  <a:lnTo>
                    <a:pt x="37335" y="166881"/>
                  </a:lnTo>
                  <a:cubicBezTo>
                    <a:pt x="16715" y="166881"/>
                    <a:pt x="0" y="150166"/>
                    <a:pt x="0" y="129546"/>
                  </a:cubicBezTo>
                  <a:lnTo>
                    <a:pt x="0" y="37335"/>
                  </a:lnTo>
                  <a:cubicBezTo>
                    <a:pt x="0" y="27433"/>
                    <a:pt x="3933" y="17937"/>
                    <a:pt x="10935" y="10935"/>
                  </a:cubicBezTo>
                  <a:cubicBezTo>
                    <a:pt x="17937" y="3933"/>
                    <a:pt x="27433" y="0"/>
                    <a:pt x="37335" y="0"/>
                  </a:cubicBezTo>
                  <a:close/>
                </a:path>
              </a:pathLst>
            </a:custGeom>
            <a:solidFill>
              <a:srgbClr val="442D26"/>
            </a:solidFill>
          </p:spPr>
        </p:sp>
        <p:sp>
          <p:nvSpPr>
            <p:cNvPr id="7" name="TextBox 7"/>
            <p:cNvSpPr txBox="1"/>
            <p:nvPr/>
          </p:nvSpPr>
          <p:spPr>
            <a:xfrm>
              <a:off x="0" y="85725"/>
              <a:ext cx="819224" cy="81156"/>
            </a:xfrm>
            <a:prstGeom prst="rect">
              <a:avLst/>
            </a:prstGeom>
          </p:spPr>
          <p:txBody>
            <a:bodyPr lIns="50800" tIns="50800" rIns="50800" bIns="50800" rtlCol="0" anchor="ctr"/>
            <a:lstStyle/>
            <a:p>
              <a:pPr algn="ctr">
                <a:lnSpc>
                  <a:spcPts val="1620"/>
                </a:lnSpc>
              </a:pPr>
              <a:endParaRPr/>
            </a:p>
          </p:txBody>
        </p:sp>
      </p:grpSp>
      <p:grpSp>
        <p:nvGrpSpPr>
          <p:cNvPr id="8" name="Group 8"/>
          <p:cNvGrpSpPr/>
          <p:nvPr/>
        </p:nvGrpSpPr>
        <p:grpSpPr>
          <a:xfrm>
            <a:off x="9478793" y="1028700"/>
            <a:ext cx="4686477" cy="8229600"/>
            <a:chOff x="0" y="0"/>
            <a:chExt cx="726058" cy="1274980"/>
          </a:xfrm>
        </p:grpSpPr>
        <p:sp>
          <p:nvSpPr>
            <p:cNvPr id="9" name="Freeform 9"/>
            <p:cNvSpPr/>
            <p:nvPr/>
          </p:nvSpPr>
          <p:spPr>
            <a:xfrm>
              <a:off x="0" y="0"/>
              <a:ext cx="726058" cy="1274980"/>
            </a:xfrm>
            <a:custGeom>
              <a:avLst/>
              <a:gdLst/>
              <a:ahLst/>
              <a:cxnLst/>
              <a:rect l="l" t="t" r="r" b="b"/>
              <a:pathLst>
                <a:path w="726058" h="1274980">
                  <a:moveTo>
                    <a:pt x="37995" y="0"/>
                  </a:moveTo>
                  <a:lnTo>
                    <a:pt x="688063" y="0"/>
                  </a:lnTo>
                  <a:cubicBezTo>
                    <a:pt x="698140" y="0"/>
                    <a:pt x="707804" y="4003"/>
                    <a:pt x="714929" y="11129"/>
                  </a:cubicBezTo>
                  <a:cubicBezTo>
                    <a:pt x="722055" y="18254"/>
                    <a:pt x="726058" y="27918"/>
                    <a:pt x="726058" y="37995"/>
                  </a:cubicBezTo>
                  <a:lnTo>
                    <a:pt x="726058" y="1236985"/>
                  </a:lnTo>
                  <a:cubicBezTo>
                    <a:pt x="726058" y="1257969"/>
                    <a:pt x="709047" y="1274980"/>
                    <a:pt x="688063" y="1274980"/>
                  </a:cubicBezTo>
                  <a:lnTo>
                    <a:pt x="37995" y="1274980"/>
                  </a:lnTo>
                  <a:cubicBezTo>
                    <a:pt x="17011" y="1274980"/>
                    <a:pt x="0" y="1257969"/>
                    <a:pt x="0" y="1236985"/>
                  </a:cubicBezTo>
                  <a:lnTo>
                    <a:pt x="0" y="37995"/>
                  </a:lnTo>
                  <a:cubicBezTo>
                    <a:pt x="0" y="17011"/>
                    <a:pt x="17011" y="0"/>
                    <a:pt x="37995" y="0"/>
                  </a:cubicBezTo>
                  <a:close/>
                </a:path>
              </a:pathLst>
            </a:custGeom>
            <a:blipFill>
              <a:blip r:embed="rId2"/>
              <a:stretch>
                <a:fillRect l="-8497" r="-8497"/>
              </a:stretch>
            </a:blipFill>
          </p:spPr>
        </p:sp>
      </p:grpSp>
      <p:sp>
        <p:nvSpPr>
          <p:cNvPr id="10" name="Freeform 10"/>
          <p:cNvSpPr/>
          <p:nvPr/>
        </p:nvSpPr>
        <p:spPr>
          <a:xfrm>
            <a:off x="1071858" y="6087501"/>
            <a:ext cx="329071" cy="329071"/>
          </a:xfrm>
          <a:custGeom>
            <a:avLst/>
            <a:gdLst/>
            <a:ahLst/>
            <a:cxnLst/>
            <a:rect l="l" t="t" r="r" b="b"/>
            <a:pathLst>
              <a:path w="329071" h="329071">
                <a:moveTo>
                  <a:pt x="0" y="0"/>
                </a:moveTo>
                <a:lnTo>
                  <a:pt x="329071" y="0"/>
                </a:lnTo>
                <a:lnTo>
                  <a:pt x="329071" y="329071"/>
                </a:lnTo>
                <a:lnTo>
                  <a:pt x="0" y="329071"/>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11" name="Freeform 11"/>
          <p:cNvSpPr/>
          <p:nvPr/>
        </p:nvSpPr>
        <p:spPr>
          <a:xfrm>
            <a:off x="1071858" y="6660048"/>
            <a:ext cx="329071" cy="329071"/>
          </a:xfrm>
          <a:custGeom>
            <a:avLst/>
            <a:gdLst/>
            <a:ahLst/>
            <a:cxnLst/>
            <a:rect l="l" t="t" r="r" b="b"/>
            <a:pathLst>
              <a:path w="329071" h="329071">
                <a:moveTo>
                  <a:pt x="0" y="0"/>
                </a:moveTo>
                <a:lnTo>
                  <a:pt x="329071" y="0"/>
                </a:lnTo>
                <a:lnTo>
                  <a:pt x="329071" y="329070"/>
                </a:lnTo>
                <a:lnTo>
                  <a:pt x="0" y="329070"/>
                </a:lnTo>
                <a:lnTo>
                  <a:pt x="0" y="0"/>
                </a:lnTo>
                <a:close/>
              </a:path>
            </a:pathLst>
          </a:custGeom>
          <a:blipFill>
            <a:blip r:embed="rId5">
              <a:extLst>
                <a:ext uri="{96DAC541-7B7A-43D3-8B79-37D633B846F1}">
                  <asvg:svgBlip xmlns="" xmlns:asvg="http://schemas.microsoft.com/office/drawing/2016/SVG/main" r:embed="rId6"/>
                </a:ext>
              </a:extLst>
            </a:blip>
            <a:stretch>
              <a:fillRect/>
            </a:stretch>
          </a:blipFill>
          <a:ln cap="sq">
            <a:noFill/>
            <a:prstDash val="solid"/>
            <a:miter/>
          </a:ln>
        </p:spPr>
      </p:sp>
      <p:sp>
        <p:nvSpPr>
          <p:cNvPr id="12" name="Freeform 12"/>
          <p:cNvSpPr/>
          <p:nvPr/>
        </p:nvSpPr>
        <p:spPr>
          <a:xfrm>
            <a:off x="1071858" y="7232594"/>
            <a:ext cx="329071" cy="293771"/>
          </a:xfrm>
          <a:custGeom>
            <a:avLst/>
            <a:gdLst/>
            <a:ahLst/>
            <a:cxnLst/>
            <a:rect l="l" t="t" r="r" b="b"/>
            <a:pathLst>
              <a:path w="329071" h="293771">
                <a:moveTo>
                  <a:pt x="0" y="0"/>
                </a:moveTo>
                <a:lnTo>
                  <a:pt x="329071" y="0"/>
                </a:lnTo>
                <a:lnTo>
                  <a:pt x="329071" y="293770"/>
                </a:lnTo>
                <a:lnTo>
                  <a:pt x="0" y="293770"/>
                </a:lnTo>
                <a:lnTo>
                  <a:pt x="0" y="0"/>
                </a:lnTo>
                <a:close/>
              </a:path>
            </a:pathLst>
          </a:custGeom>
          <a:blipFill>
            <a:blip r:embed="rId7">
              <a:extLst>
                <a:ext uri="{96DAC541-7B7A-43D3-8B79-37D633B846F1}">
                  <asvg:svgBlip xmlns="" xmlns:asvg="http://schemas.microsoft.com/office/drawing/2016/SVG/main" r:embed="rId8"/>
                </a:ext>
              </a:extLst>
            </a:blip>
            <a:stretch>
              <a:fillRect/>
            </a:stretch>
          </a:blipFill>
          <a:ln cap="sq">
            <a:noFill/>
            <a:prstDash val="solid"/>
            <a:miter/>
          </a:ln>
        </p:spPr>
      </p:sp>
      <p:sp>
        <p:nvSpPr>
          <p:cNvPr id="13" name="Freeform 13"/>
          <p:cNvSpPr/>
          <p:nvPr/>
        </p:nvSpPr>
        <p:spPr>
          <a:xfrm>
            <a:off x="1071858" y="7769839"/>
            <a:ext cx="329071" cy="373117"/>
          </a:xfrm>
          <a:custGeom>
            <a:avLst/>
            <a:gdLst/>
            <a:ahLst/>
            <a:cxnLst/>
            <a:rect l="l" t="t" r="r" b="b"/>
            <a:pathLst>
              <a:path w="329071" h="373117">
                <a:moveTo>
                  <a:pt x="0" y="0"/>
                </a:moveTo>
                <a:lnTo>
                  <a:pt x="329071" y="0"/>
                </a:lnTo>
                <a:lnTo>
                  <a:pt x="329071" y="373117"/>
                </a:lnTo>
                <a:lnTo>
                  <a:pt x="0" y="373117"/>
                </a:lnTo>
                <a:lnTo>
                  <a:pt x="0" y="0"/>
                </a:lnTo>
                <a:close/>
              </a:path>
            </a:pathLst>
          </a:custGeom>
          <a:blipFill>
            <a:blip r:embed="rId9">
              <a:extLst>
                <a:ext uri="{96DAC541-7B7A-43D3-8B79-37D633B846F1}">
                  <asvg:svgBlip xmlns="" xmlns:asvg="http://schemas.microsoft.com/office/drawing/2016/SVG/main" r:embed="rId10"/>
                </a:ext>
              </a:extLst>
            </a:blip>
            <a:stretch>
              <a:fillRect/>
            </a:stretch>
          </a:blipFill>
          <a:ln cap="sq">
            <a:noFill/>
            <a:prstDash val="solid"/>
            <a:miter/>
          </a:ln>
        </p:spPr>
      </p:sp>
      <p:sp>
        <p:nvSpPr>
          <p:cNvPr id="14" name="Freeform 14"/>
          <p:cNvSpPr/>
          <p:nvPr/>
        </p:nvSpPr>
        <p:spPr>
          <a:xfrm>
            <a:off x="1071858" y="8386431"/>
            <a:ext cx="329071" cy="333313"/>
          </a:xfrm>
          <a:custGeom>
            <a:avLst/>
            <a:gdLst/>
            <a:ahLst/>
            <a:cxnLst/>
            <a:rect l="l" t="t" r="r" b="b"/>
            <a:pathLst>
              <a:path w="329071" h="333313">
                <a:moveTo>
                  <a:pt x="0" y="0"/>
                </a:moveTo>
                <a:lnTo>
                  <a:pt x="329071" y="0"/>
                </a:lnTo>
                <a:lnTo>
                  <a:pt x="329071" y="333313"/>
                </a:lnTo>
                <a:lnTo>
                  <a:pt x="0" y="333313"/>
                </a:lnTo>
                <a:lnTo>
                  <a:pt x="0" y="0"/>
                </a:lnTo>
                <a:close/>
              </a:path>
            </a:pathLst>
          </a:custGeom>
          <a:blipFill>
            <a:blip r:embed="rId11">
              <a:extLst>
                <a:ext uri="{96DAC541-7B7A-43D3-8B79-37D633B846F1}">
                  <asvg:svgBlip xmlns="" xmlns:asvg="http://schemas.microsoft.com/office/drawing/2016/SVG/main" r:embed="rId12"/>
                </a:ext>
              </a:extLst>
            </a:blip>
            <a:stretch>
              <a:fillRect/>
            </a:stretch>
          </a:blipFill>
          <a:ln cap="sq">
            <a:noFill/>
            <a:prstDash val="solid"/>
            <a:miter/>
          </a:ln>
        </p:spPr>
      </p:sp>
      <p:sp>
        <p:nvSpPr>
          <p:cNvPr id="15" name="Freeform 15"/>
          <p:cNvSpPr/>
          <p:nvPr/>
        </p:nvSpPr>
        <p:spPr>
          <a:xfrm>
            <a:off x="1028700" y="8963219"/>
            <a:ext cx="372229" cy="381951"/>
          </a:xfrm>
          <a:custGeom>
            <a:avLst/>
            <a:gdLst/>
            <a:ahLst/>
            <a:cxnLst/>
            <a:rect l="l" t="t" r="r" b="b"/>
            <a:pathLst>
              <a:path w="372229" h="381951">
                <a:moveTo>
                  <a:pt x="0" y="0"/>
                </a:moveTo>
                <a:lnTo>
                  <a:pt x="372229" y="0"/>
                </a:lnTo>
                <a:lnTo>
                  <a:pt x="372229" y="381951"/>
                </a:lnTo>
                <a:lnTo>
                  <a:pt x="0" y="381951"/>
                </a:lnTo>
                <a:lnTo>
                  <a:pt x="0" y="0"/>
                </a:lnTo>
                <a:close/>
              </a:path>
            </a:pathLst>
          </a:custGeom>
          <a:blipFill>
            <a:blip r:embed="rId13">
              <a:extLst>
                <a:ext uri="{96DAC541-7B7A-43D3-8B79-37D633B846F1}">
                  <asvg:svgBlip xmlns="" xmlns:asvg="http://schemas.microsoft.com/office/drawing/2016/SVG/main" r:embed="rId14"/>
                </a:ext>
              </a:extLst>
            </a:blip>
            <a:stretch>
              <a:fillRect/>
            </a:stretch>
          </a:blipFill>
          <a:ln cap="sq">
            <a:noFill/>
            <a:prstDash val="solid"/>
            <a:miter/>
          </a:ln>
        </p:spPr>
      </p:sp>
      <p:sp>
        <p:nvSpPr>
          <p:cNvPr id="16" name="TextBox 16"/>
          <p:cNvSpPr txBox="1"/>
          <p:nvPr/>
        </p:nvSpPr>
        <p:spPr>
          <a:xfrm>
            <a:off x="1028700" y="1152525"/>
            <a:ext cx="6436721" cy="2635114"/>
          </a:xfrm>
          <a:prstGeom prst="rect">
            <a:avLst/>
          </a:prstGeom>
        </p:spPr>
        <p:txBody>
          <a:bodyPr lIns="0" tIns="0" rIns="0" bIns="0" rtlCol="0" anchor="t">
            <a:spAutoFit/>
          </a:bodyPr>
          <a:lstStyle/>
          <a:p>
            <a:pPr algn="l">
              <a:lnSpc>
                <a:spcPts val="6800"/>
              </a:lnSpc>
            </a:pPr>
            <a:r>
              <a:rPr lang="en-US" sz="6800" b="1">
                <a:solidFill>
                  <a:srgbClr val="785042"/>
                </a:solidFill>
                <a:latin typeface="Saira Heavy"/>
                <a:ea typeface="Saira Heavy"/>
                <a:cs typeface="Saira Heavy"/>
                <a:sym typeface="Saira Heavy"/>
              </a:rPr>
              <a:t>SOCIAL MEDIA STRATEGY DEVELOPMENT</a:t>
            </a:r>
          </a:p>
        </p:txBody>
      </p:sp>
      <p:sp>
        <p:nvSpPr>
          <p:cNvPr id="17" name="TextBox 17"/>
          <p:cNvSpPr txBox="1"/>
          <p:nvPr/>
        </p:nvSpPr>
        <p:spPr>
          <a:xfrm>
            <a:off x="1028700" y="3947796"/>
            <a:ext cx="7261864" cy="1249234"/>
          </a:xfrm>
          <a:prstGeom prst="rect">
            <a:avLst/>
          </a:prstGeom>
        </p:spPr>
        <p:txBody>
          <a:bodyPr lIns="0" tIns="0" rIns="0" bIns="0" rtlCol="0" anchor="t">
            <a:spAutoFit/>
          </a:bodyPr>
          <a:lstStyle/>
          <a:p>
            <a:pPr algn="just">
              <a:lnSpc>
                <a:spcPts val="2520"/>
              </a:lnSpc>
            </a:pPr>
            <a:r>
              <a:rPr lang="en-US" sz="1800" dirty="0">
                <a:solidFill>
                  <a:srgbClr val="442D26"/>
                </a:solidFill>
                <a:latin typeface="Saira"/>
                <a:ea typeface="Saira"/>
                <a:cs typeface="Saira"/>
                <a:sym typeface="Saira"/>
              </a:rPr>
              <a:t>Creating a strategic social media plan tailored to business goals involves aligning social media activities with the company's overall objectives, target audience, and brand message. Here’s a step-by-step guide to crafting an effective plan:</a:t>
            </a:r>
          </a:p>
        </p:txBody>
      </p:sp>
      <p:sp>
        <p:nvSpPr>
          <p:cNvPr id="18" name="TextBox 18"/>
          <p:cNvSpPr txBox="1"/>
          <p:nvPr/>
        </p:nvSpPr>
        <p:spPr>
          <a:xfrm>
            <a:off x="1718605" y="5897880"/>
            <a:ext cx="4971815" cy="3360420"/>
          </a:xfrm>
          <a:prstGeom prst="rect">
            <a:avLst/>
          </a:prstGeom>
        </p:spPr>
        <p:txBody>
          <a:bodyPr lIns="0" tIns="0" rIns="0" bIns="0" rtlCol="0" anchor="t">
            <a:spAutoFit/>
          </a:bodyPr>
          <a:lstStyle/>
          <a:p>
            <a:pPr marL="388620" lvl="1" indent="-194310" algn="just">
              <a:lnSpc>
                <a:spcPts val="4500"/>
              </a:lnSpc>
              <a:buFont typeface="Arial"/>
              <a:buChar char="•"/>
            </a:pPr>
            <a:r>
              <a:rPr lang="en-US" sz="1800" dirty="0">
                <a:solidFill>
                  <a:srgbClr val="442D26"/>
                </a:solidFill>
                <a:latin typeface="Saira"/>
                <a:ea typeface="Saira"/>
                <a:cs typeface="Saira"/>
                <a:sym typeface="Saira"/>
              </a:rPr>
              <a:t>Define Your Business Goals</a:t>
            </a:r>
          </a:p>
          <a:p>
            <a:pPr marL="388620" lvl="1" indent="-194310" algn="just">
              <a:lnSpc>
                <a:spcPts val="4500"/>
              </a:lnSpc>
              <a:buFont typeface="Arial"/>
              <a:buChar char="•"/>
            </a:pPr>
            <a:r>
              <a:rPr lang="en-US" sz="1800" dirty="0">
                <a:solidFill>
                  <a:srgbClr val="442D26"/>
                </a:solidFill>
                <a:latin typeface="Saira"/>
                <a:ea typeface="Saira"/>
                <a:cs typeface="Saira"/>
                <a:sym typeface="Saira"/>
              </a:rPr>
              <a:t>Identify Your Target Audience</a:t>
            </a:r>
          </a:p>
          <a:p>
            <a:pPr marL="388620" lvl="1" indent="-194310" algn="just">
              <a:lnSpc>
                <a:spcPts val="4500"/>
              </a:lnSpc>
              <a:buFont typeface="Arial"/>
              <a:buChar char="•"/>
            </a:pPr>
            <a:r>
              <a:rPr lang="en-US" sz="1800" dirty="0">
                <a:solidFill>
                  <a:srgbClr val="442D26"/>
                </a:solidFill>
                <a:latin typeface="Saira"/>
                <a:ea typeface="Saira"/>
                <a:cs typeface="Saira"/>
                <a:sym typeface="Saira"/>
              </a:rPr>
              <a:t>Choose the Right Social Media Platforms</a:t>
            </a:r>
          </a:p>
          <a:p>
            <a:pPr marL="388620" lvl="1" indent="-194310" algn="just">
              <a:lnSpc>
                <a:spcPts val="4500"/>
              </a:lnSpc>
              <a:buFont typeface="Arial"/>
              <a:buChar char="•"/>
            </a:pPr>
            <a:r>
              <a:rPr lang="en-US" sz="1800" dirty="0">
                <a:solidFill>
                  <a:srgbClr val="442D26"/>
                </a:solidFill>
                <a:latin typeface="Saira"/>
                <a:ea typeface="Saira"/>
                <a:cs typeface="Saira"/>
                <a:sym typeface="Saira"/>
              </a:rPr>
              <a:t>Brand Voice and Consistency</a:t>
            </a:r>
          </a:p>
          <a:p>
            <a:pPr marL="388620" lvl="1" indent="-194310" algn="just">
              <a:lnSpc>
                <a:spcPts val="4500"/>
              </a:lnSpc>
              <a:buFont typeface="Arial"/>
              <a:buChar char="•"/>
            </a:pPr>
            <a:r>
              <a:rPr lang="en-US" sz="1800" dirty="0">
                <a:solidFill>
                  <a:srgbClr val="442D26"/>
                </a:solidFill>
                <a:latin typeface="Saira"/>
                <a:ea typeface="Saira"/>
                <a:cs typeface="Saira"/>
                <a:sym typeface="Saira"/>
              </a:rPr>
              <a:t>Content Strategy</a:t>
            </a:r>
          </a:p>
          <a:p>
            <a:pPr marL="388620" lvl="1" indent="-194310" algn="just">
              <a:lnSpc>
                <a:spcPts val="4500"/>
              </a:lnSpc>
              <a:buFont typeface="Arial"/>
              <a:buChar char="•"/>
            </a:pPr>
            <a:r>
              <a:rPr lang="en-US" sz="1800" dirty="0">
                <a:solidFill>
                  <a:srgbClr val="442D26"/>
                </a:solidFill>
                <a:latin typeface="Saira"/>
                <a:ea typeface="Saira"/>
                <a:cs typeface="Saira"/>
                <a:sym typeface="Saira"/>
              </a:rPr>
              <a:t>Set SMART Goals</a:t>
            </a:r>
          </a:p>
        </p:txBody>
      </p:sp>
      <p:sp>
        <p:nvSpPr>
          <p:cNvPr id="19" name="TextBox 19"/>
          <p:cNvSpPr txBox="1"/>
          <p:nvPr/>
        </p:nvSpPr>
        <p:spPr>
          <a:xfrm>
            <a:off x="16232336" y="1266062"/>
            <a:ext cx="1026964" cy="242193"/>
          </a:xfrm>
          <a:prstGeom prst="rect">
            <a:avLst/>
          </a:prstGeom>
        </p:spPr>
        <p:txBody>
          <a:bodyPr lIns="0" tIns="0" rIns="0" bIns="0" rtlCol="0" anchor="t">
            <a:spAutoFit/>
          </a:bodyPr>
          <a:lstStyle/>
          <a:p>
            <a:pPr algn="r">
              <a:lnSpc>
                <a:spcPts val="1620"/>
              </a:lnSpc>
            </a:pPr>
            <a:r>
              <a:rPr lang="en-US" sz="2189">
                <a:solidFill>
                  <a:srgbClr val="ECDDD4"/>
                </a:solidFill>
                <a:latin typeface="Saira"/>
                <a:ea typeface="Saira"/>
                <a:cs typeface="Saira"/>
                <a:sym typeface="Saira"/>
              </a:rPr>
              <a:t>Page 6</a:t>
            </a:r>
          </a:p>
        </p:txBody>
      </p:sp>
    </p:spTree>
  </p:cSld>
  <p:clrMapOvr>
    <a:masterClrMapping/>
  </p:clrMapOvr>
  <mc:AlternateContent xmlns:mc="http://schemas.openxmlformats.org/markup-compatibility/2006" xmlns:p14="http://schemas.microsoft.com/office/powerpoint/2010/main">
    <mc:Choice Requires="p14">
      <p:transition spd="slow" p14:dur="15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18"/>
                                        </p:tgtEl>
                                        <p:attrNameLst>
                                          <p:attrName>style.visibility</p:attrName>
                                        </p:attrNameLst>
                                      </p:cBhvr>
                                      <p:to>
                                        <p:strVal val="visible"/>
                                      </p:to>
                                    </p:set>
                                    <p:anim calcmode="lin" valueType="num">
                                      <p:cBhvr additive="base">
                                        <p:cTn id="14" dur="500" fill="hold"/>
                                        <p:tgtEl>
                                          <p:spTgt spid="18"/>
                                        </p:tgtEl>
                                        <p:attrNameLst>
                                          <p:attrName>ppt_x</p:attrName>
                                        </p:attrNameLst>
                                      </p:cBhvr>
                                      <p:tavLst>
                                        <p:tav tm="0">
                                          <p:val>
                                            <p:strVal val="#ppt_x"/>
                                          </p:val>
                                        </p:tav>
                                        <p:tav tm="100000">
                                          <p:val>
                                            <p:strVal val="#ppt_x"/>
                                          </p:val>
                                        </p:tav>
                                      </p:tavLst>
                                    </p:anim>
                                    <p:anim calcmode="lin" valueType="num">
                                      <p:cBhvr additive="base">
                                        <p:cTn id="15"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ECDDD4"/>
        </a:solidFill>
        <a:effectLst/>
      </p:bgPr>
    </p:bg>
    <p:spTree>
      <p:nvGrpSpPr>
        <p:cNvPr id="1" name=""/>
        <p:cNvGrpSpPr/>
        <p:nvPr/>
      </p:nvGrpSpPr>
      <p:grpSpPr>
        <a:xfrm>
          <a:off x="0" y="0"/>
          <a:ext cx="0" cy="0"/>
          <a:chOff x="0" y="0"/>
          <a:chExt cx="0" cy="0"/>
        </a:xfrm>
      </p:grpSpPr>
      <p:grpSp>
        <p:nvGrpSpPr>
          <p:cNvPr id="2" name="Group 2"/>
          <p:cNvGrpSpPr/>
          <p:nvPr/>
        </p:nvGrpSpPr>
        <p:grpSpPr>
          <a:xfrm>
            <a:off x="15353500" y="1028700"/>
            <a:ext cx="3110490" cy="633626"/>
            <a:chOff x="0" y="0"/>
            <a:chExt cx="819224" cy="166881"/>
          </a:xfrm>
        </p:grpSpPr>
        <p:sp>
          <p:nvSpPr>
            <p:cNvPr id="3" name="Freeform 3"/>
            <p:cNvSpPr/>
            <p:nvPr/>
          </p:nvSpPr>
          <p:spPr>
            <a:xfrm>
              <a:off x="0" y="0"/>
              <a:ext cx="819224" cy="166881"/>
            </a:xfrm>
            <a:custGeom>
              <a:avLst/>
              <a:gdLst/>
              <a:ahLst/>
              <a:cxnLst/>
              <a:rect l="l" t="t" r="r" b="b"/>
              <a:pathLst>
                <a:path w="819224" h="166881">
                  <a:moveTo>
                    <a:pt x="37335" y="0"/>
                  </a:moveTo>
                  <a:lnTo>
                    <a:pt x="781889" y="0"/>
                  </a:lnTo>
                  <a:cubicBezTo>
                    <a:pt x="791791" y="0"/>
                    <a:pt x="801287" y="3933"/>
                    <a:pt x="808289" y="10935"/>
                  </a:cubicBezTo>
                  <a:cubicBezTo>
                    <a:pt x="815290" y="17937"/>
                    <a:pt x="819224" y="27433"/>
                    <a:pt x="819224" y="37335"/>
                  </a:cubicBezTo>
                  <a:lnTo>
                    <a:pt x="819224" y="129546"/>
                  </a:lnTo>
                  <a:cubicBezTo>
                    <a:pt x="819224" y="139448"/>
                    <a:pt x="815290" y="148944"/>
                    <a:pt x="808289" y="155946"/>
                  </a:cubicBezTo>
                  <a:cubicBezTo>
                    <a:pt x="801287" y="162948"/>
                    <a:pt x="791791" y="166881"/>
                    <a:pt x="781889" y="166881"/>
                  </a:cubicBezTo>
                  <a:lnTo>
                    <a:pt x="37335" y="166881"/>
                  </a:lnTo>
                  <a:cubicBezTo>
                    <a:pt x="16715" y="166881"/>
                    <a:pt x="0" y="150166"/>
                    <a:pt x="0" y="129546"/>
                  </a:cubicBezTo>
                  <a:lnTo>
                    <a:pt x="0" y="37335"/>
                  </a:lnTo>
                  <a:cubicBezTo>
                    <a:pt x="0" y="27433"/>
                    <a:pt x="3933" y="17937"/>
                    <a:pt x="10935" y="10935"/>
                  </a:cubicBezTo>
                  <a:cubicBezTo>
                    <a:pt x="17937" y="3933"/>
                    <a:pt x="27433" y="0"/>
                    <a:pt x="37335" y="0"/>
                  </a:cubicBezTo>
                  <a:close/>
                </a:path>
              </a:pathLst>
            </a:custGeom>
            <a:solidFill>
              <a:srgbClr val="442D26"/>
            </a:solidFill>
          </p:spPr>
        </p:sp>
        <p:sp>
          <p:nvSpPr>
            <p:cNvPr id="4" name="TextBox 4"/>
            <p:cNvSpPr txBox="1"/>
            <p:nvPr/>
          </p:nvSpPr>
          <p:spPr>
            <a:xfrm>
              <a:off x="0" y="85725"/>
              <a:ext cx="819224" cy="81156"/>
            </a:xfrm>
            <a:prstGeom prst="rect">
              <a:avLst/>
            </a:prstGeom>
          </p:spPr>
          <p:txBody>
            <a:bodyPr lIns="50800" tIns="50800" rIns="50800" bIns="50800" rtlCol="0" anchor="ctr"/>
            <a:lstStyle/>
            <a:p>
              <a:pPr algn="ctr">
                <a:lnSpc>
                  <a:spcPts val="1620"/>
                </a:lnSpc>
              </a:pPr>
              <a:endParaRPr/>
            </a:p>
          </p:txBody>
        </p:sp>
      </p:grpSp>
      <p:grpSp>
        <p:nvGrpSpPr>
          <p:cNvPr id="5" name="Group 5"/>
          <p:cNvGrpSpPr/>
          <p:nvPr/>
        </p:nvGrpSpPr>
        <p:grpSpPr>
          <a:xfrm>
            <a:off x="1028700" y="8624674"/>
            <a:ext cx="3110490" cy="633626"/>
            <a:chOff x="0" y="0"/>
            <a:chExt cx="819224" cy="166881"/>
          </a:xfrm>
        </p:grpSpPr>
        <p:sp>
          <p:nvSpPr>
            <p:cNvPr id="6" name="Freeform 6"/>
            <p:cNvSpPr/>
            <p:nvPr/>
          </p:nvSpPr>
          <p:spPr>
            <a:xfrm>
              <a:off x="0" y="0"/>
              <a:ext cx="819224" cy="166881"/>
            </a:xfrm>
            <a:custGeom>
              <a:avLst/>
              <a:gdLst/>
              <a:ahLst/>
              <a:cxnLst/>
              <a:rect l="l" t="t" r="r" b="b"/>
              <a:pathLst>
                <a:path w="819224" h="166881">
                  <a:moveTo>
                    <a:pt x="37335" y="0"/>
                  </a:moveTo>
                  <a:lnTo>
                    <a:pt x="781889" y="0"/>
                  </a:lnTo>
                  <a:cubicBezTo>
                    <a:pt x="791791" y="0"/>
                    <a:pt x="801287" y="3933"/>
                    <a:pt x="808289" y="10935"/>
                  </a:cubicBezTo>
                  <a:cubicBezTo>
                    <a:pt x="815290" y="17937"/>
                    <a:pt x="819224" y="27433"/>
                    <a:pt x="819224" y="37335"/>
                  </a:cubicBezTo>
                  <a:lnTo>
                    <a:pt x="819224" y="129546"/>
                  </a:lnTo>
                  <a:cubicBezTo>
                    <a:pt x="819224" y="139448"/>
                    <a:pt x="815290" y="148944"/>
                    <a:pt x="808289" y="155946"/>
                  </a:cubicBezTo>
                  <a:cubicBezTo>
                    <a:pt x="801287" y="162948"/>
                    <a:pt x="791791" y="166881"/>
                    <a:pt x="781889" y="166881"/>
                  </a:cubicBezTo>
                  <a:lnTo>
                    <a:pt x="37335" y="166881"/>
                  </a:lnTo>
                  <a:cubicBezTo>
                    <a:pt x="16715" y="166881"/>
                    <a:pt x="0" y="150166"/>
                    <a:pt x="0" y="129546"/>
                  </a:cubicBezTo>
                  <a:lnTo>
                    <a:pt x="0" y="37335"/>
                  </a:lnTo>
                  <a:cubicBezTo>
                    <a:pt x="0" y="27433"/>
                    <a:pt x="3933" y="17937"/>
                    <a:pt x="10935" y="10935"/>
                  </a:cubicBezTo>
                  <a:cubicBezTo>
                    <a:pt x="17937" y="3933"/>
                    <a:pt x="27433" y="0"/>
                    <a:pt x="37335" y="0"/>
                  </a:cubicBezTo>
                  <a:close/>
                </a:path>
              </a:pathLst>
            </a:custGeom>
            <a:solidFill>
              <a:srgbClr val="442D26"/>
            </a:solidFill>
          </p:spPr>
        </p:sp>
        <p:sp>
          <p:nvSpPr>
            <p:cNvPr id="7" name="TextBox 7"/>
            <p:cNvSpPr txBox="1"/>
            <p:nvPr/>
          </p:nvSpPr>
          <p:spPr>
            <a:xfrm>
              <a:off x="0" y="85725"/>
              <a:ext cx="819224" cy="81156"/>
            </a:xfrm>
            <a:prstGeom prst="rect">
              <a:avLst/>
            </a:prstGeom>
          </p:spPr>
          <p:txBody>
            <a:bodyPr lIns="50800" tIns="50800" rIns="50800" bIns="50800" rtlCol="0" anchor="ctr"/>
            <a:lstStyle/>
            <a:p>
              <a:pPr algn="ctr">
                <a:lnSpc>
                  <a:spcPts val="1620"/>
                </a:lnSpc>
              </a:pPr>
              <a:endParaRPr/>
            </a:p>
          </p:txBody>
        </p:sp>
      </p:grpSp>
      <p:grpSp>
        <p:nvGrpSpPr>
          <p:cNvPr id="8" name="Group 8"/>
          <p:cNvGrpSpPr/>
          <p:nvPr/>
        </p:nvGrpSpPr>
        <p:grpSpPr>
          <a:xfrm>
            <a:off x="4412846" y="8624674"/>
            <a:ext cx="3110490" cy="633626"/>
            <a:chOff x="0" y="0"/>
            <a:chExt cx="819224" cy="166881"/>
          </a:xfrm>
        </p:grpSpPr>
        <p:sp>
          <p:nvSpPr>
            <p:cNvPr id="9" name="Freeform 9"/>
            <p:cNvSpPr/>
            <p:nvPr/>
          </p:nvSpPr>
          <p:spPr>
            <a:xfrm>
              <a:off x="0" y="0"/>
              <a:ext cx="819224" cy="166881"/>
            </a:xfrm>
            <a:custGeom>
              <a:avLst/>
              <a:gdLst/>
              <a:ahLst/>
              <a:cxnLst/>
              <a:rect l="l" t="t" r="r" b="b"/>
              <a:pathLst>
                <a:path w="819224" h="166881">
                  <a:moveTo>
                    <a:pt x="37335" y="0"/>
                  </a:moveTo>
                  <a:lnTo>
                    <a:pt x="781889" y="0"/>
                  </a:lnTo>
                  <a:cubicBezTo>
                    <a:pt x="791791" y="0"/>
                    <a:pt x="801287" y="3933"/>
                    <a:pt x="808289" y="10935"/>
                  </a:cubicBezTo>
                  <a:cubicBezTo>
                    <a:pt x="815290" y="17937"/>
                    <a:pt x="819224" y="27433"/>
                    <a:pt x="819224" y="37335"/>
                  </a:cubicBezTo>
                  <a:lnTo>
                    <a:pt x="819224" y="129546"/>
                  </a:lnTo>
                  <a:cubicBezTo>
                    <a:pt x="819224" y="139448"/>
                    <a:pt x="815290" y="148944"/>
                    <a:pt x="808289" y="155946"/>
                  </a:cubicBezTo>
                  <a:cubicBezTo>
                    <a:pt x="801287" y="162948"/>
                    <a:pt x="791791" y="166881"/>
                    <a:pt x="781889" y="166881"/>
                  </a:cubicBezTo>
                  <a:lnTo>
                    <a:pt x="37335" y="166881"/>
                  </a:lnTo>
                  <a:cubicBezTo>
                    <a:pt x="16715" y="166881"/>
                    <a:pt x="0" y="150166"/>
                    <a:pt x="0" y="129546"/>
                  </a:cubicBezTo>
                  <a:lnTo>
                    <a:pt x="0" y="37335"/>
                  </a:lnTo>
                  <a:cubicBezTo>
                    <a:pt x="0" y="27433"/>
                    <a:pt x="3933" y="17937"/>
                    <a:pt x="10935" y="10935"/>
                  </a:cubicBezTo>
                  <a:cubicBezTo>
                    <a:pt x="17937" y="3933"/>
                    <a:pt x="27433" y="0"/>
                    <a:pt x="37335" y="0"/>
                  </a:cubicBezTo>
                  <a:close/>
                </a:path>
              </a:pathLst>
            </a:custGeom>
            <a:solidFill>
              <a:srgbClr val="442D26"/>
            </a:solidFill>
          </p:spPr>
        </p:sp>
        <p:sp>
          <p:nvSpPr>
            <p:cNvPr id="10" name="TextBox 10"/>
            <p:cNvSpPr txBox="1"/>
            <p:nvPr/>
          </p:nvSpPr>
          <p:spPr>
            <a:xfrm>
              <a:off x="0" y="85725"/>
              <a:ext cx="819224" cy="81156"/>
            </a:xfrm>
            <a:prstGeom prst="rect">
              <a:avLst/>
            </a:prstGeom>
          </p:spPr>
          <p:txBody>
            <a:bodyPr lIns="50800" tIns="50800" rIns="50800" bIns="50800" rtlCol="0" anchor="ctr"/>
            <a:lstStyle/>
            <a:p>
              <a:pPr algn="ctr">
                <a:lnSpc>
                  <a:spcPts val="1620"/>
                </a:lnSpc>
              </a:pPr>
              <a:endParaRPr/>
            </a:p>
          </p:txBody>
        </p:sp>
      </p:grpSp>
      <p:sp>
        <p:nvSpPr>
          <p:cNvPr id="11" name="AutoShape 11"/>
          <p:cNvSpPr/>
          <p:nvPr/>
        </p:nvSpPr>
        <p:spPr>
          <a:xfrm>
            <a:off x="2055664" y="6752588"/>
            <a:ext cx="14176672" cy="0"/>
          </a:xfrm>
          <a:prstGeom prst="line">
            <a:avLst/>
          </a:prstGeom>
          <a:ln w="9525" cap="flat">
            <a:solidFill>
              <a:srgbClr val="000000"/>
            </a:solidFill>
            <a:prstDash val="solid"/>
            <a:headEnd type="none" w="sm" len="sm"/>
            <a:tailEnd type="none" w="sm" len="sm"/>
          </a:ln>
        </p:spPr>
      </p:sp>
      <p:grpSp>
        <p:nvGrpSpPr>
          <p:cNvPr id="12" name="Group 12"/>
          <p:cNvGrpSpPr/>
          <p:nvPr/>
        </p:nvGrpSpPr>
        <p:grpSpPr>
          <a:xfrm>
            <a:off x="1442422" y="5351907"/>
            <a:ext cx="2283047" cy="2763262"/>
            <a:chOff x="0" y="0"/>
            <a:chExt cx="812800" cy="983764"/>
          </a:xfrm>
        </p:grpSpPr>
        <p:sp>
          <p:nvSpPr>
            <p:cNvPr id="13" name="Freeform 13"/>
            <p:cNvSpPr/>
            <p:nvPr/>
          </p:nvSpPr>
          <p:spPr>
            <a:xfrm>
              <a:off x="0" y="0"/>
              <a:ext cx="812800" cy="983764"/>
            </a:xfrm>
            <a:custGeom>
              <a:avLst/>
              <a:gdLst/>
              <a:ahLst/>
              <a:cxnLst/>
              <a:rect l="l" t="t" r="r" b="b"/>
              <a:pathLst>
                <a:path w="812800" h="983764">
                  <a:moveTo>
                    <a:pt x="77994" y="0"/>
                  </a:moveTo>
                  <a:lnTo>
                    <a:pt x="734806" y="0"/>
                  </a:lnTo>
                  <a:cubicBezTo>
                    <a:pt x="755491" y="0"/>
                    <a:pt x="775329" y="8217"/>
                    <a:pt x="789956" y="22844"/>
                  </a:cubicBezTo>
                  <a:cubicBezTo>
                    <a:pt x="804583" y="37471"/>
                    <a:pt x="812800" y="57309"/>
                    <a:pt x="812800" y="77994"/>
                  </a:cubicBezTo>
                  <a:lnTo>
                    <a:pt x="812800" y="905770"/>
                  </a:lnTo>
                  <a:cubicBezTo>
                    <a:pt x="812800" y="926455"/>
                    <a:pt x="804583" y="946293"/>
                    <a:pt x="789956" y="960920"/>
                  </a:cubicBezTo>
                  <a:cubicBezTo>
                    <a:pt x="775329" y="975547"/>
                    <a:pt x="755491" y="983764"/>
                    <a:pt x="734806" y="983764"/>
                  </a:cubicBezTo>
                  <a:lnTo>
                    <a:pt x="77994" y="983764"/>
                  </a:lnTo>
                  <a:cubicBezTo>
                    <a:pt x="34919" y="983764"/>
                    <a:pt x="0" y="948845"/>
                    <a:pt x="0" y="905770"/>
                  </a:cubicBezTo>
                  <a:lnTo>
                    <a:pt x="0" y="77994"/>
                  </a:lnTo>
                  <a:cubicBezTo>
                    <a:pt x="0" y="57309"/>
                    <a:pt x="8217" y="37471"/>
                    <a:pt x="22844" y="22844"/>
                  </a:cubicBezTo>
                  <a:cubicBezTo>
                    <a:pt x="37471" y="8217"/>
                    <a:pt x="57309" y="0"/>
                    <a:pt x="77994" y="0"/>
                  </a:cubicBezTo>
                  <a:close/>
                </a:path>
              </a:pathLst>
            </a:custGeom>
            <a:blipFill>
              <a:blip r:embed="rId2"/>
              <a:stretch>
                <a:fillRect t="-12004" b="-12004"/>
              </a:stretch>
            </a:blipFill>
          </p:spPr>
        </p:sp>
      </p:grpSp>
      <p:grpSp>
        <p:nvGrpSpPr>
          <p:cNvPr id="14" name="Group 14"/>
          <p:cNvGrpSpPr/>
          <p:nvPr/>
        </p:nvGrpSpPr>
        <p:grpSpPr>
          <a:xfrm>
            <a:off x="4826567" y="5351907"/>
            <a:ext cx="2283047" cy="2763262"/>
            <a:chOff x="0" y="0"/>
            <a:chExt cx="812800" cy="983764"/>
          </a:xfrm>
        </p:grpSpPr>
        <p:sp>
          <p:nvSpPr>
            <p:cNvPr id="15" name="Freeform 15"/>
            <p:cNvSpPr/>
            <p:nvPr/>
          </p:nvSpPr>
          <p:spPr>
            <a:xfrm>
              <a:off x="0" y="0"/>
              <a:ext cx="812800" cy="983764"/>
            </a:xfrm>
            <a:custGeom>
              <a:avLst/>
              <a:gdLst/>
              <a:ahLst/>
              <a:cxnLst/>
              <a:rect l="l" t="t" r="r" b="b"/>
              <a:pathLst>
                <a:path w="812800" h="983764">
                  <a:moveTo>
                    <a:pt x="77994" y="0"/>
                  </a:moveTo>
                  <a:lnTo>
                    <a:pt x="734806" y="0"/>
                  </a:lnTo>
                  <a:cubicBezTo>
                    <a:pt x="755491" y="0"/>
                    <a:pt x="775329" y="8217"/>
                    <a:pt x="789956" y="22844"/>
                  </a:cubicBezTo>
                  <a:cubicBezTo>
                    <a:pt x="804583" y="37471"/>
                    <a:pt x="812800" y="57309"/>
                    <a:pt x="812800" y="77994"/>
                  </a:cubicBezTo>
                  <a:lnTo>
                    <a:pt x="812800" y="905770"/>
                  </a:lnTo>
                  <a:cubicBezTo>
                    <a:pt x="812800" y="926455"/>
                    <a:pt x="804583" y="946293"/>
                    <a:pt x="789956" y="960920"/>
                  </a:cubicBezTo>
                  <a:cubicBezTo>
                    <a:pt x="775329" y="975547"/>
                    <a:pt x="755491" y="983764"/>
                    <a:pt x="734806" y="983764"/>
                  </a:cubicBezTo>
                  <a:lnTo>
                    <a:pt x="77994" y="983764"/>
                  </a:lnTo>
                  <a:cubicBezTo>
                    <a:pt x="34919" y="983764"/>
                    <a:pt x="0" y="948845"/>
                    <a:pt x="0" y="905770"/>
                  </a:cubicBezTo>
                  <a:lnTo>
                    <a:pt x="0" y="77994"/>
                  </a:lnTo>
                  <a:cubicBezTo>
                    <a:pt x="0" y="57309"/>
                    <a:pt x="8217" y="37471"/>
                    <a:pt x="22844" y="22844"/>
                  </a:cubicBezTo>
                  <a:cubicBezTo>
                    <a:pt x="37471" y="8217"/>
                    <a:pt x="57309" y="0"/>
                    <a:pt x="77994" y="0"/>
                  </a:cubicBezTo>
                  <a:close/>
                </a:path>
              </a:pathLst>
            </a:custGeom>
            <a:blipFill>
              <a:blip r:embed="rId3"/>
              <a:stretch>
                <a:fillRect t="-12004" b="-12004"/>
              </a:stretch>
            </a:blipFill>
          </p:spPr>
        </p:sp>
      </p:grpSp>
      <p:sp>
        <p:nvSpPr>
          <p:cNvPr id="16" name="TextBox 16"/>
          <p:cNvSpPr txBox="1"/>
          <p:nvPr/>
        </p:nvSpPr>
        <p:spPr>
          <a:xfrm>
            <a:off x="3986169" y="1001918"/>
            <a:ext cx="10315663" cy="787753"/>
          </a:xfrm>
          <a:prstGeom prst="rect">
            <a:avLst/>
          </a:prstGeom>
        </p:spPr>
        <p:txBody>
          <a:bodyPr lIns="0" tIns="0" rIns="0" bIns="0" rtlCol="0" anchor="t">
            <a:spAutoFit/>
          </a:bodyPr>
          <a:lstStyle/>
          <a:p>
            <a:pPr algn="ctr">
              <a:lnSpc>
                <a:spcPts val="5893"/>
              </a:lnSpc>
            </a:pPr>
            <a:r>
              <a:rPr lang="en-US" sz="5893" b="1">
                <a:solidFill>
                  <a:srgbClr val="785042"/>
                </a:solidFill>
                <a:latin typeface="Saira Bold"/>
                <a:ea typeface="Saira Bold"/>
                <a:cs typeface="Saira Bold"/>
                <a:sym typeface="Saira Bold"/>
              </a:rPr>
              <a:t>SOCIAL MEDIA CAMPAIGNS</a:t>
            </a:r>
          </a:p>
        </p:txBody>
      </p:sp>
      <p:sp>
        <p:nvSpPr>
          <p:cNvPr id="17" name="TextBox 17"/>
          <p:cNvSpPr txBox="1"/>
          <p:nvPr/>
        </p:nvSpPr>
        <p:spPr>
          <a:xfrm>
            <a:off x="5551618" y="3737195"/>
            <a:ext cx="7184763" cy="837902"/>
          </a:xfrm>
          <a:prstGeom prst="rect">
            <a:avLst/>
          </a:prstGeom>
        </p:spPr>
        <p:txBody>
          <a:bodyPr lIns="0" tIns="0" rIns="0" bIns="0" rtlCol="0" anchor="t">
            <a:spAutoFit/>
          </a:bodyPr>
          <a:lstStyle/>
          <a:p>
            <a:pPr marL="0" lvl="0" indent="0" algn="ctr">
              <a:lnSpc>
                <a:spcPts val="3359"/>
              </a:lnSpc>
            </a:pPr>
            <a:r>
              <a:rPr lang="en-US" sz="2799" u="none" strike="noStrike">
                <a:solidFill>
                  <a:srgbClr val="442D26"/>
                </a:solidFill>
                <a:latin typeface="Saira"/>
                <a:ea typeface="Saira"/>
                <a:cs typeface="Saira"/>
                <a:sym typeface="Saira"/>
              </a:rPr>
              <a:t>KEY ELEMENTS OF A SUCCESSFUL SOCIAL MEDIA CAMPAIGN</a:t>
            </a:r>
          </a:p>
        </p:txBody>
      </p:sp>
      <p:sp>
        <p:nvSpPr>
          <p:cNvPr id="18" name="TextBox 18"/>
          <p:cNvSpPr txBox="1"/>
          <p:nvPr/>
        </p:nvSpPr>
        <p:spPr>
          <a:xfrm>
            <a:off x="4129710" y="2276873"/>
            <a:ext cx="10028580" cy="935020"/>
          </a:xfrm>
          <a:prstGeom prst="rect">
            <a:avLst/>
          </a:prstGeom>
        </p:spPr>
        <p:txBody>
          <a:bodyPr lIns="0" tIns="0" rIns="0" bIns="0" rtlCol="0" anchor="t">
            <a:spAutoFit/>
          </a:bodyPr>
          <a:lstStyle/>
          <a:p>
            <a:pPr algn="ctr">
              <a:lnSpc>
                <a:spcPts val="2520"/>
              </a:lnSpc>
            </a:pPr>
            <a:r>
              <a:rPr lang="en-US" sz="1800">
                <a:solidFill>
                  <a:srgbClr val="442D26"/>
                </a:solidFill>
                <a:latin typeface="Saira"/>
                <a:ea typeface="Saira"/>
                <a:cs typeface="Saira"/>
                <a:sym typeface="Saira"/>
              </a:rPr>
              <a:t>A successful social media campaign is one that achieves specific business goals, engages the target audience, and generates measurable results. To illustrate, here’s a breakdown of key elements and examples of successful social media campaigns</a:t>
            </a:r>
          </a:p>
        </p:txBody>
      </p:sp>
      <p:sp>
        <p:nvSpPr>
          <p:cNvPr id="19" name="TextBox 19"/>
          <p:cNvSpPr txBox="1"/>
          <p:nvPr/>
        </p:nvSpPr>
        <p:spPr>
          <a:xfrm>
            <a:off x="1442422" y="8769140"/>
            <a:ext cx="2283047" cy="306593"/>
          </a:xfrm>
          <a:prstGeom prst="rect">
            <a:avLst/>
          </a:prstGeom>
        </p:spPr>
        <p:txBody>
          <a:bodyPr lIns="0" tIns="0" rIns="0" bIns="0" rtlCol="0" anchor="t">
            <a:spAutoFit/>
          </a:bodyPr>
          <a:lstStyle/>
          <a:p>
            <a:pPr algn="ctr">
              <a:lnSpc>
                <a:spcPts val="2520"/>
              </a:lnSpc>
            </a:pPr>
            <a:r>
              <a:rPr lang="en-US" sz="1800">
                <a:solidFill>
                  <a:srgbClr val="ECDDD4"/>
                </a:solidFill>
                <a:latin typeface="Saira"/>
                <a:ea typeface="Saira"/>
                <a:cs typeface="Saira"/>
                <a:sym typeface="Saira"/>
              </a:rPr>
              <a:t>Clear Goals</a:t>
            </a:r>
          </a:p>
        </p:txBody>
      </p:sp>
      <p:sp>
        <p:nvSpPr>
          <p:cNvPr id="20" name="TextBox 20"/>
          <p:cNvSpPr txBox="1"/>
          <p:nvPr/>
        </p:nvSpPr>
        <p:spPr>
          <a:xfrm>
            <a:off x="4826567" y="8637493"/>
            <a:ext cx="2283047" cy="620807"/>
          </a:xfrm>
          <a:prstGeom prst="rect">
            <a:avLst/>
          </a:prstGeom>
        </p:spPr>
        <p:txBody>
          <a:bodyPr lIns="0" tIns="0" rIns="0" bIns="0" rtlCol="0" anchor="t">
            <a:spAutoFit/>
          </a:bodyPr>
          <a:lstStyle/>
          <a:p>
            <a:pPr algn="ctr">
              <a:lnSpc>
                <a:spcPts val="2520"/>
              </a:lnSpc>
            </a:pPr>
            <a:r>
              <a:rPr lang="en-US" sz="1800">
                <a:solidFill>
                  <a:srgbClr val="ECDDD4"/>
                </a:solidFill>
                <a:latin typeface="Saira"/>
                <a:ea typeface="Saira"/>
                <a:cs typeface="Saira"/>
                <a:sym typeface="Saira"/>
              </a:rPr>
              <a:t>Understanding the Audience</a:t>
            </a:r>
          </a:p>
        </p:txBody>
      </p:sp>
      <p:sp>
        <p:nvSpPr>
          <p:cNvPr id="21" name="TextBox 21"/>
          <p:cNvSpPr txBox="1"/>
          <p:nvPr/>
        </p:nvSpPr>
        <p:spPr>
          <a:xfrm>
            <a:off x="16232336" y="1266062"/>
            <a:ext cx="1026964" cy="242193"/>
          </a:xfrm>
          <a:prstGeom prst="rect">
            <a:avLst/>
          </a:prstGeom>
        </p:spPr>
        <p:txBody>
          <a:bodyPr lIns="0" tIns="0" rIns="0" bIns="0" rtlCol="0" anchor="t">
            <a:spAutoFit/>
          </a:bodyPr>
          <a:lstStyle/>
          <a:p>
            <a:pPr algn="r">
              <a:lnSpc>
                <a:spcPts val="1620"/>
              </a:lnSpc>
            </a:pPr>
            <a:r>
              <a:rPr lang="en-US" sz="2189">
                <a:solidFill>
                  <a:srgbClr val="ECDDD4"/>
                </a:solidFill>
                <a:latin typeface="Saira"/>
                <a:ea typeface="Saira"/>
                <a:cs typeface="Saira"/>
                <a:sym typeface="Saira"/>
              </a:rPr>
              <a:t>Page 7</a:t>
            </a:r>
          </a:p>
        </p:txBody>
      </p:sp>
      <p:grpSp>
        <p:nvGrpSpPr>
          <p:cNvPr id="22" name="Group 22"/>
          <p:cNvGrpSpPr/>
          <p:nvPr/>
        </p:nvGrpSpPr>
        <p:grpSpPr>
          <a:xfrm>
            <a:off x="7796991" y="8624674"/>
            <a:ext cx="3110490" cy="633626"/>
            <a:chOff x="0" y="0"/>
            <a:chExt cx="819224" cy="166881"/>
          </a:xfrm>
        </p:grpSpPr>
        <p:sp>
          <p:nvSpPr>
            <p:cNvPr id="23" name="Freeform 23"/>
            <p:cNvSpPr/>
            <p:nvPr/>
          </p:nvSpPr>
          <p:spPr>
            <a:xfrm>
              <a:off x="0" y="0"/>
              <a:ext cx="819224" cy="166881"/>
            </a:xfrm>
            <a:custGeom>
              <a:avLst/>
              <a:gdLst/>
              <a:ahLst/>
              <a:cxnLst/>
              <a:rect l="l" t="t" r="r" b="b"/>
              <a:pathLst>
                <a:path w="819224" h="166881">
                  <a:moveTo>
                    <a:pt x="37335" y="0"/>
                  </a:moveTo>
                  <a:lnTo>
                    <a:pt x="781889" y="0"/>
                  </a:lnTo>
                  <a:cubicBezTo>
                    <a:pt x="791791" y="0"/>
                    <a:pt x="801287" y="3933"/>
                    <a:pt x="808289" y="10935"/>
                  </a:cubicBezTo>
                  <a:cubicBezTo>
                    <a:pt x="815290" y="17937"/>
                    <a:pt x="819224" y="27433"/>
                    <a:pt x="819224" y="37335"/>
                  </a:cubicBezTo>
                  <a:lnTo>
                    <a:pt x="819224" y="129546"/>
                  </a:lnTo>
                  <a:cubicBezTo>
                    <a:pt x="819224" y="139448"/>
                    <a:pt x="815290" y="148944"/>
                    <a:pt x="808289" y="155946"/>
                  </a:cubicBezTo>
                  <a:cubicBezTo>
                    <a:pt x="801287" y="162948"/>
                    <a:pt x="791791" y="166881"/>
                    <a:pt x="781889" y="166881"/>
                  </a:cubicBezTo>
                  <a:lnTo>
                    <a:pt x="37335" y="166881"/>
                  </a:lnTo>
                  <a:cubicBezTo>
                    <a:pt x="16715" y="166881"/>
                    <a:pt x="0" y="150166"/>
                    <a:pt x="0" y="129546"/>
                  </a:cubicBezTo>
                  <a:lnTo>
                    <a:pt x="0" y="37335"/>
                  </a:lnTo>
                  <a:cubicBezTo>
                    <a:pt x="0" y="27433"/>
                    <a:pt x="3933" y="17937"/>
                    <a:pt x="10935" y="10935"/>
                  </a:cubicBezTo>
                  <a:cubicBezTo>
                    <a:pt x="17937" y="3933"/>
                    <a:pt x="27433" y="0"/>
                    <a:pt x="37335" y="0"/>
                  </a:cubicBezTo>
                  <a:close/>
                </a:path>
              </a:pathLst>
            </a:custGeom>
            <a:solidFill>
              <a:srgbClr val="442D26"/>
            </a:solidFill>
          </p:spPr>
        </p:sp>
        <p:sp>
          <p:nvSpPr>
            <p:cNvPr id="24" name="TextBox 24"/>
            <p:cNvSpPr txBox="1"/>
            <p:nvPr/>
          </p:nvSpPr>
          <p:spPr>
            <a:xfrm>
              <a:off x="0" y="85725"/>
              <a:ext cx="819224" cy="81156"/>
            </a:xfrm>
            <a:prstGeom prst="rect">
              <a:avLst/>
            </a:prstGeom>
          </p:spPr>
          <p:txBody>
            <a:bodyPr lIns="50800" tIns="50800" rIns="50800" bIns="50800" rtlCol="0" anchor="ctr"/>
            <a:lstStyle/>
            <a:p>
              <a:pPr algn="ctr">
                <a:lnSpc>
                  <a:spcPts val="1620"/>
                </a:lnSpc>
              </a:pPr>
              <a:endParaRPr/>
            </a:p>
          </p:txBody>
        </p:sp>
      </p:grpSp>
      <p:grpSp>
        <p:nvGrpSpPr>
          <p:cNvPr id="25" name="Group 25"/>
          <p:cNvGrpSpPr/>
          <p:nvPr/>
        </p:nvGrpSpPr>
        <p:grpSpPr>
          <a:xfrm>
            <a:off x="8210713" y="5351907"/>
            <a:ext cx="2283047" cy="2763262"/>
            <a:chOff x="0" y="0"/>
            <a:chExt cx="812800" cy="983764"/>
          </a:xfrm>
        </p:grpSpPr>
        <p:sp>
          <p:nvSpPr>
            <p:cNvPr id="26" name="Freeform 26"/>
            <p:cNvSpPr/>
            <p:nvPr/>
          </p:nvSpPr>
          <p:spPr>
            <a:xfrm>
              <a:off x="0" y="0"/>
              <a:ext cx="812800" cy="983764"/>
            </a:xfrm>
            <a:custGeom>
              <a:avLst/>
              <a:gdLst/>
              <a:ahLst/>
              <a:cxnLst/>
              <a:rect l="l" t="t" r="r" b="b"/>
              <a:pathLst>
                <a:path w="812800" h="983764">
                  <a:moveTo>
                    <a:pt x="77994" y="0"/>
                  </a:moveTo>
                  <a:lnTo>
                    <a:pt x="734806" y="0"/>
                  </a:lnTo>
                  <a:cubicBezTo>
                    <a:pt x="755491" y="0"/>
                    <a:pt x="775329" y="8217"/>
                    <a:pt x="789956" y="22844"/>
                  </a:cubicBezTo>
                  <a:cubicBezTo>
                    <a:pt x="804583" y="37471"/>
                    <a:pt x="812800" y="57309"/>
                    <a:pt x="812800" y="77994"/>
                  </a:cubicBezTo>
                  <a:lnTo>
                    <a:pt x="812800" y="905770"/>
                  </a:lnTo>
                  <a:cubicBezTo>
                    <a:pt x="812800" y="926455"/>
                    <a:pt x="804583" y="946293"/>
                    <a:pt x="789956" y="960920"/>
                  </a:cubicBezTo>
                  <a:cubicBezTo>
                    <a:pt x="775329" y="975547"/>
                    <a:pt x="755491" y="983764"/>
                    <a:pt x="734806" y="983764"/>
                  </a:cubicBezTo>
                  <a:lnTo>
                    <a:pt x="77994" y="983764"/>
                  </a:lnTo>
                  <a:cubicBezTo>
                    <a:pt x="34919" y="983764"/>
                    <a:pt x="0" y="948845"/>
                    <a:pt x="0" y="905770"/>
                  </a:cubicBezTo>
                  <a:lnTo>
                    <a:pt x="0" y="77994"/>
                  </a:lnTo>
                  <a:cubicBezTo>
                    <a:pt x="0" y="57309"/>
                    <a:pt x="8217" y="37471"/>
                    <a:pt x="22844" y="22844"/>
                  </a:cubicBezTo>
                  <a:cubicBezTo>
                    <a:pt x="37471" y="8217"/>
                    <a:pt x="57309" y="0"/>
                    <a:pt x="77994" y="0"/>
                  </a:cubicBezTo>
                  <a:close/>
                </a:path>
              </a:pathLst>
            </a:custGeom>
            <a:blipFill>
              <a:blip r:embed="rId4"/>
              <a:stretch>
                <a:fillRect t="-10639" b="-10639"/>
              </a:stretch>
            </a:blipFill>
          </p:spPr>
        </p:sp>
      </p:grpSp>
      <p:sp>
        <p:nvSpPr>
          <p:cNvPr id="27" name="TextBox 27"/>
          <p:cNvSpPr txBox="1"/>
          <p:nvPr/>
        </p:nvSpPr>
        <p:spPr>
          <a:xfrm>
            <a:off x="8210713" y="8769140"/>
            <a:ext cx="2283047" cy="306593"/>
          </a:xfrm>
          <a:prstGeom prst="rect">
            <a:avLst/>
          </a:prstGeom>
        </p:spPr>
        <p:txBody>
          <a:bodyPr lIns="0" tIns="0" rIns="0" bIns="0" rtlCol="0" anchor="t">
            <a:spAutoFit/>
          </a:bodyPr>
          <a:lstStyle/>
          <a:p>
            <a:pPr algn="ctr">
              <a:lnSpc>
                <a:spcPts val="2520"/>
              </a:lnSpc>
            </a:pPr>
            <a:r>
              <a:rPr lang="en-US" sz="1800">
                <a:solidFill>
                  <a:srgbClr val="ECDDD4"/>
                </a:solidFill>
                <a:latin typeface="Saira"/>
                <a:ea typeface="Saira"/>
                <a:cs typeface="Saira"/>
                <a:sym typeface="Saira"/>
              </a:rPr>
              <a:t>Creative Content</a:t>
            </a:r>
          </a:p>
        </p:txBody>
      </p:sp>
      <p:grpSp>
        <p:nvGrpSpPr>
          <p:cNvPr id="28" name="Group 28"/>
          <p:cNvGrpSpPr/>
          <p:nvPr/>
        </p:nvGrpSpPr>
        <p:grpSpPr>
          <a:xfrm>
            <a:off x="11181137" y="8624674"/>
            <a:ext cx="3110490" cy="633626"/>
            <a:chOff x="0" y="0"/>
            <a:chExt cx="819224" cy="166881"/>
          </a:xfrm>
        </p:grpSpPr>
        <p:sp>
          <p:nvSpPr>
            <p:cNvPr id="29" name="Freeform 29"/>
            <p:cNvSpPr/>
            <p:nvPr/>
          </p:nvSpPr>
          <p:spPr>
            <a:xfrm>
              <a:off x="0" y="0"/>
              <a:ext cx="819224" cy="166881"/>
            </a:xfrm>
            <a:custGeom>
              <a:avLst/>
              <a:gdLst/>
              <a:ahLst/>
              <a:cxnLst/>
              <a:rect l="l" t="t" r="r" b="b"/>
              <a:pathLst>
                <a:path w="819224" h="166881">
                  <a:moveTo>
                    <a:pt x="37335" y="0"/>
                  </a:moveTo>
                  <a:lnTo>
                    <a:pt x="781889" y="0"/>
                  </a:lnTo>
                  <a:cubicBezTo>
                    <a:pt x="791791" y="0"/>
                    <a:pt x="801287" y="3933"/>
                    <a:pt x="808289" y="10935"/>
                  </a:cubicBezTo>
                  <a:cubicBezTo>
                    <a:pt x="815290" y="17937"/>
                    <a:pt x="819224" y="27433"/>
                    <a:pt x="819224" y="37335"/>
                  </a:cubicBezTo>
                  <a:lnTo>
                    <a:pt x="819224" y="129546"/>
                  </a:lnTo>
                  <a:cubicBezTo>
                    <a:pt x="819224" y="139448"/>
                    <a:pt x="815290" y="148944"/>
                    <a:pt x="808289" y="155946"/>
                  </a:cubicBezTo>
                  <a:cubicBezTo>
                    <a:pt x="801287" y="162948"/>
                    <a:pt x="791791" y="166881"/>
                    <a:pt x="781889" y="166881"/>
                  </a:cubicBezTo>
                  <a:lnTo>
                    <a:pt x="37335" y="166881"/>
                  </a:lnTo>
                  <a:cubicBezTo>
                    <a:pt x="16715" y="166881"/>
                    <a:pt x="0" y="150166"/>
                    <a:pt x="0" y="129546"/>
                  </a:cubicBezTo>
                  <a:lnTo>
                    <a:pt x="0" y="37335"/>
                  </a:lnTo>
                  <a:cubicBezTo>
                    <a:pt x="0" y="27433"/>
                    <a:pt x="3933" y="17937"/>
                    <a:pt x="10935" y="10935"/>
                  </a:cubicBezTo>
                  <a:cubicBezTo>
                    <a:pt x="17937" y="3933"/>
                    <a:pt x="27433" y="0"/>
                    <a:pt x="37335" y="0"/>
                  </a:cubicBezTo>
                  <a:close/>
                </a:path>
              </a:pathLst>
            </a:custGeom>
            <a:solidFill>
              <a:srgbClr val="442D26"/>
            </a:solidFill>
          </p:spPr>
        </p:sp>
        <p:sp>
          <p:nvSpPr>
            <p:cNvPr id="30" name="TextBox 30"/>
            <p:cNvSpPr txBox="1"/>
            <p:nvPr/>
          </p:nvSpPr>
          <p:spPr>
            <a:xfrm>
              <a:off x="0" y="85725"/>
              <a:ext cx="819224" cy="81156"/>
            </a:xfrm>
            <a:prstGeom prst="rect">
              <a:avLst/>
            </a:prstGeom>
          </p:spPr>
          <p:txBody>
            <a:bodyPr lIns="50800" tIns="50800" rIns="50800" bIns="50800" rtlCol="0" anchor="ctr"/>
            <a:lstStyle/>
            <a:p>
              <a:pPr algn="ctr">
                <a:lnSpc>
                  <a:spcPts val="1620"/>
                </a:lnSpc>
              </a:pPr>
              <a:endParaRPr/>
            </a:p>
          </p:txBody>
        </p:sp>
      </p:grpSp>
      <p:grpSp>
        <p:nvGrpSpPr>
          <p:cNvPr id="31" name="Group 31"/>
          <p:cNvGrpSpPr/>
          <p:nvPr/>
        </p:nvGrpSpPr>
        <p:grpSpPr>
          <a:xfrm>
            <a:off x="11594858" y="5351907"/>
            <a:ext cx="2283047" cy="2763262"/>
            <a:chOff x="0" y="0"/>
            <a:chExt cx="812800" cy="983764"/>
          </a:xfrm>
        </p:grpSpPr>
        <p:sp>
          <p:nvSpPr>
            <p:cNvPr id="32" name="Freeform 32"/>
            <p:cNvSpPr/>
            <p:nvPr/>
          </p:nvSpPr>
          <p:spPr>
            <a:xfrm>
              <a:off x="0" y="0"/>
              <a:ext cx="812800" cy="983764"/>
            </a:xfrm>
            <a:custGeom>
              <a:avLst/>
              <a:gdLst/>
              <a:ahLst/>
              <a:cxnLst/>
              <a:rect l="l" t="t" r="r" b="b"/>
              <a:pathLst>
                <a:path w="812800" h="983764">
                  <a:moveTo>
                    <a:pt x="77994" y="0"/>
                  </a:moveTo>
                  <a:lnTo>
                    <a:pt x="734806" y="0"/>
                  </a:lnTo>
                  <a:cubicBezTo>
                    <a:pt x="755491" y="0"/>
                    <a:pt x="775329" y="8217"/>
                    <a:pt x="789956" y="22844"/>
                  </a:cubicBezTo>
                  <a:cubicBezTo>
                    <a:pt x="804583" y="37471"/>
                    <a:pt x="812800" y="57309"/>
                    <a:pt x="812800" y="77994"/>
                  </a:cubicBezTo>
                  <a:lnTo>
                    <a:pt x="812800" y="905770"/>
                  </a:lnTo>
                  <a:cubicBezTo>
                    <a:pt x="812800" y="926455"/>
                    <a:pt x="804583" y="946293"/>
                    <a:pt x="789956" y="960920"/>
                  </a:cubicBezTo>
                  <a:cubicBezTo>
                    <a:pt x="775329" y="975547"/>
                    <a:pt x="755491" y="983764"/>
                    <a:pt x="734806" y="983764"/>
                  </a:cubicBezTo>
                  <a:lnTo>
                    <a:pt x="77994" y="983764"/>
                  </a:lnTo>
                  <a:cubicBezTo>
                    <a:pt x="34919" y="983764"/>
                    <a:pt x="0" y="948845"/>
                    <a:pt x="0" y="905770"/>
                  </a:cubicBezTo>
                  <a:lnTo>
                    <a:pt x="0" y="77994"/>
                  </a:lnTo>
                  <a:cubicBezTo>
                    <a:pt x="0" y="57309"/>
                    <a:pt x="8217" y="37471"/>
                    <a:pt x="22844" y="22844"/>
                  </a:cubicBezTo>
                  <a:cubicBezTo>
                    <a:pt x="37471" y="8217"/>
                    <a:pt x="57309" y="0"/>
                    <a:pt x="77994" y="0"/>
                  </a:cubicBezTo>
                  <a:close/>
                </a:path>
              </a:pathLst>
            </a:custGeom>
            <a:blipFill>
              <a:blip r:embed="rId5"/>
              <a:stretch>
                <a:fillRect t="-12004" b="-12004"/>
              </a:stretch>
            </a:blipFill>
          </p:spPr>
        </p:sp>
      </p:grpSp>
      <p:sp>
        <p:nvSpPr>
          <p:cNvPr id="33" name="TextBox 33"/>
          <p:cNvSpPr txBox="1"/>
          <p:nvPr/>
        </p:nvSpPr>
        <p:spPr>
          <a:xfrm>
            <a:off x="11314473" y="8769140"/>
            <a:ext cx="2843817" cy="306593"/>
          </a:xfrm>
          <a:prstGeom prst="rect">
            <a:avLst/>
          </a:prstGeom>
        </p:spPr>
        <p:txBody>
          <a:bodyPr lIns="0" tIns="0" rIns="0" bIns="0" rtlCol="0" anchor="t">
            <a:spAutoFit/>
          </a:bodyPr>
          <a:lstStyle/>
          <a:p>
            <a:pPr algn="ctr">
              <a:lnSpc>
                <a:spcPts val="2520"/>
              </a:lnSpc>
            </a:pPr>
            <a:r>
              <a:rPr lang="en-US" sz="1800">
                <a:solidFill>
                  <a:srgbClr val="ECDDD4"/>
                </a:solidFill>
                <a:latin typeface="Saira"/>
                <a:ea typeface="Saira"/>
                <a:cs typeface="Saira"/>
                <a:sym typeface="Saira"/>
              </a:rPr>
              <a:t>Platform Optimization</a:t>
            </a:r>
          </a:p>
        </p:txBody>
      </p:sp>
      <p:grpSp>
        <p:nvGrpSpPr>
          <p:cNvPr id="34" name="Group 34"/>
          <p:cNvGrpSpPr/>
          <p:nvPr/>
        </p:nvGrpSpPr>
        <p:grpSpPr>
          <a:xfrm>
            <a:off x="14565282" y="8624674"/>
            <a:ext cx="3110490" cy="633626"/>
            <a:chOff x="0" y="0"/>
            <a:chExt cx="819224" cy="166881"/>
          </a:xfrm>
        </p:grpSpPr>
        <p:sp>
          <p:nvSpPr>
            <p:cNvPr id="35" name="Freeform 35"/>
            <p:cNvSpPr/>
            <p:nvPr/>
          </p:nvSpPr>
          <p:spPr>
            <a:xfrm>
              <a:off x="0" y="0"/>
              <a:ext cx="819224" cy="166881"/>
            </a:xfrm>
            <a:custGeom>
              <a:avLst/>
              <a:gdLst/>
              <a:ahLst/>
              <a:cxnLst/>
              <a:rect l="l" t="t" r="r" b="b"/>
              <a:pathLst>
                <a:path w="819224" h="166881">
                  <a:moveTo>
                    <a:pt x="37335" y="0"/>
                  </a:moveTo>
                  <a:lnTo>
                    <a:pt x="781889" y="0"/>
                  </a:lnTo>
                  <a:cubicBezTo>
                    <a:pt x="791791" y="0"/>
                    <a:pt x="801287" y="3933"/>
                    <a:pt x="808289" y="10935"/>
                  </a:cubicBezTo>
                  <a:cubicBezTo>
                    <a:pt x="815290" y="17937"/>
                    <a:pt x="819224" y="27433"/>
                    <a:pt x="819224" y="37335"/>
                  </a:cubicBezTo>
                  <a:lnTo>
                    <a:pt x="819224" y="129546"/>
                  </a:lnTo>
                  <a:cubicBezTo>
                    <a:pt x="819224" y="139448"/>
                    <a:pt x="815290" y="148944"/>
                    <a:pt x="808289" y="155946"/>
                  </a:cubicBezTo>
                  <a:cubicBezTo>
                    <a:pt x="801287" y="162948"/>
                    <a:pt x="791791" y="166881"/>
                    <a:pt x="781889" y="166881"/>
                  </a:cubicBezTo>
                  <a:lnTo>
                    <a:pt x="37335" y="166881"/>
                  </a:lnTo>
                  <a:cubicBezTo>
                    <a:pt x="16715" y="166881"/>
                    <a:pt x="0" y="150166"/>
                    <a:pt x="0" y="129546"/>
                  </a:cubicBezTo>
                  <a:lnTo>
                    <a:pt x="0" y="37335"/>
                  </a:lnTo>
                  <a:cubicBezTo>
                    <a:pt x="0" y="27433"/>
                    <a:pt x="3933" y="17937"/>
                    <a:pt x="10935" y="10935"/>
                  </a:cubicBezTo>
                  <a:cubicBezTo>
                    <a:pt x="17937" y="3933"/>
                    <a:pt x="27433" y="0"/>
                    <a:pt x="37335" y="0"/>
                  </a:cubicBezTo>
                  <a:close/>
                </a:path>
              </a:pathLst>
            </a:custGeom>
            <a:solidFill>
              <a:srgbClr val="442D26"/>
            </a:solidFill>
          </p:spPr>
        </p:sp>
        <p:sp>
          <p:nvSpPr>
            <p:cNvPr id="36" name="TextBox 36"/>
            <p:cNvSpPr txBox="1"/>
            <p:nvPr/>
          </p:nvSpPr>
          <p:spPr>
            <a:xfrm>
              <a:off x="0" y="85725"/>
              <a:ext cx="819224" cy="81156"/>
            </a:xfrm>
            <a:prstGeom prst="rect">
              <a:avLst/>
            </a:prstGeom>
          </p:spPr>
          <p:txBody>
            <a:bodyPr lIns="50800" tIns="50800" rIns="50800" bIns="50800" rtlCol="0" anchor="ctr"/>
            <a:lstStyle/>
            <a:p>
              <a:pPr algn="ctr">
                <a:lnSpc>
                  <a:spcPts val="1620"/>
                </a:lnSpc>
              </a:pPr>
              <a:endParaRPr/>
            </a:p>
          </p:txBody>
        </p:sp>
      </p:grpSp>
      <p:grpSp>
        <p:nvGrpSpPr>
          <p:cNvPr id="37" name="Group 37"/>
          <p:cNvGrpSpPr/>
          <p:nvPr/>
        </p:nvGrpSpPr>
        <p:grpSpPr>
          <a:xfrm>
            <a:off x="14979004" y="5351907"/>
            <a:ext cx="2283047" cy="2763262"/>
            <a:chOff x="0" y="0"/>
            <a:chExt cx="812800" cy="983764"/>
          </a:xfrm>
        </p:grpSpPr>
        <p:sp>
          <p:nvSpPr>
            <p:cNvPr id="38" name="Freeform 38"/>
            <p:cNvSpPr/>
            <p:nvPr/>
          </p:nvSpPr>
          <p:spPr>
            <a:xfrm>
              <a:off x="0" y="0"/>
              <a:ext cx="812800" cy="983764"/>
            </a:xfrm>
            <a:custGeom>
              <a:avLst/>
              <a:gdLst/>
              <a:ahLst/>
              <a:cxnLst/>
              <a:rect l="l" t="t" r="r" b="b"/>
              <a:pathLst>
                <a:path w="812800" h="983764">
                  <a:moveTo>
                    <a:pt x="77994" y="0"/>
                  </a:moveTo>
                  <a:lnTo>
                    <a:pt x="734806" y="0"/>
                  </a:lnTo>
                  <a:cubicBezTo>
                    <a:pt x="755491" y="0"/>
                    <a:pt x="775329" y="8217"/>
                    <a:pt x="789956" y="22844"/>
                  </a:cubicBezTo>
                  <a:cubicBezTo>
                    <a:pt x="804583" y="37471"/>
                    <a:pt x="812800" y="57309"/>
                    <a:pt x="812800" y="77994"/>
                  </a:cubicBezTo>
                  <a:lnTo>
                    <a:pt x="812800" y="905770"/>
                  </a:lnTo>
                  <a:cubicBezTo>
                    <a:pt x="812800" y="926455"/>
                    <a:pt x="804583" y="946293"/>
                    <a:pt x="789956" y="960920"/>
                  </a:cubicBezTo>
                  <a:cubicBezTo>
                    <a:pt x="775329" y="975547"/>
                    <a:pt x="755491" y="983764"/>
                    <a:pt x="734806" y="983764"/>
                  </a:cubicBezTo>
                  <a:lnTo>
                    <a:pt x="77994" y="983764"/>
                  </a:lnTo>
                  <a:cubicBezTo>
                    <a:pt x="34919" y="983764"/>
                    <a:pt x="0" y="948845"/>
                    <a:pt x="0" y="905770"/>
                  </a:cubicBezTo>
                  <a:lnTo>
                    <a:pt x="0" y="77994"/>
                  </a:lnTo>
                  <a:cubicBezTo>
                    <a:pt x="0" y="57309"/>
                    <a:pt x="8217" y="37471"/>
                    <a:pt x="22844" y="22844"/>
                  </a:cubicBezTo>
                  <a:cubicBezTo>
                    <a:pt x="37471" y="8217"/>
                    <a:pt x="57309" y="0"/>
                    <a:pt x="77994" y="0"/>
                  </a:cubicBezTo>
                  <a:close/>
                </a:path>
              </a:pathLst>
            </a:custGeom>
            <a:blipFill>
              <a:blip r:embed="rId6"/>
              <a:stretch>
                <a:fillRect t="-3912" b="-3912"/>
              </a:stretch>
            </a:blipFill>
          </p:spPr>
        </p:sp>
      </p:grpSp>
      <p:sp>
        <p:nvSpPr>
          <p:cNvPr id="39" name="TextBox 39"/>
          <p:cNvSpPr txBox="1"/>
          <p:nvPr/>
        </p:nvSpPr>
        <p:spPr>
          <a:xfrm>
            <a:off x="14979004" y="8637493"/>
            <a:ext cx="2283047" cy="620807"/>
          </a:xfrm>
          <a:prstGeom prst="rect">
            <a:avLst/>
          </a:prstGeom>
        </p:spPr>
        <p:txBody>
          <a:bodyPr lIns="0" tIns="0" rIns="0" bIns="0" rtlCol="0" anchor="t">
            <a:spAutoFit/>
          </a:bodyPr>
          <a:lstStyle/>
          <a:p>
            <a:pPr algn="ctr">
              <a:lnSpc>
                <a:spcPts val="2520"/>
              </a:lnSpc>
            </a:pPr>
            <a:r>
              <a:rPr lang="en-US" sz="1800">
                <a:solidFill>
                  <a:srgbClr val="ECDDD4"/>
                </a:solidFill>
                <a:latin typeface="Saira"/>
                <a:ea typeface="Saira"/>
                <a:cs typeface="Saira"/>
                <a:sym typeface="Saira"/>
              </a:rPr>
              <a:t>Engagement and Interaction</a:t>
            </a:r>
          </a:p>
        </p:txBody>
      </p:sp>
    </p:spTree>
  </p:cSld>
  <p:clrMapOvr>
    <a:masterClrMapping/>
  </p:clrMapOvr>
  <mc:AlternateContent xmlns:mc="http://schemas.openxmlformats.org/markup-compatibility/2006" xmlns:p14="http://schemas.microsoft.com/office/powerpoint/2010/main">
    <mc:Choice Requires="p14">
      <p:transition spd="slow" p14:dur="15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5"/>
                                        </p:tgtEl>
                                        <p:attrNameLst>
                                          <p:attrName>style.visibility</p:attrName>
                                        </p:attrNameLst>
                                      </p:cBhvr>
                                      <p:to>
                                        <p:strVal val="visible"/>
                                      </p:to>
                                    </p:set>
                                    <p:animEffect transition="in" filter="fade">
                                      <p:cBhvr>
                                        <p:cTn id="14" dur="1000"/>
                                        <p:tgtEl>
                                          <p:spTgt spid="25"/>
                                        </p:tgtEl>
                                      </p:cBhvr>
                                    </p:animEffect>
                                    <p:anim calcmode="lin" valueType="num">
                                      <p:cBhvr>
                                        <p:cTn id="15" dur="1000" fill="hold"/>
                                        <p:tgtEl>
                                          <p:spTgt spid="25"/>
                                        </p:tgtEl>
                                        <p:attrNameLst>
                                          <p:attrName>ppt_x</p:attrName>
                                        </p:attrNameLst>
                                      </p:cBhvr>
                                      <p:tavLst>
                                        <p:tav tm="0">
                                          <p:val>
                                            <p:strVal val="#ppt_x"/>
                                          </p:val>
                                        </p:tav>
                                        <p:tav tm="100000">
                                          <p:val>
                                            <p:strVal val="#ppt_x"/>
                                          </p:val>
                                        </p:tav>
                                      </p:tavLst>
                                    </p:anim>
                                    <p:anim calcmode="lin" valueType="num">
                                      <p:cBhvr>
                                        <p:cTn id="16"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1000"/>
                                        <p:tgtEl>
                                          <p:spTgt spid="31"/>
                                        </p:tgtEl>
                                      </p:cBhvr>
                                    </p:animEffect>
                                    <p:anim calcmode="lin" valueType="num">
                                      <p:cBhvr>
                                        <p:cTn id="22" dur="1000" fill="hold"/>
                                        <p:tgtEl>
                                          <p:spTgt spid="31"/>
                                        </p:tgtEl>
                                        <p:attrNameLst>
                                          <p:attrName>ppt_x</p:attrName>
                                        </p:attrNameLst>
                                      </p:cBhvr>
                                      <p:tavLst>
                                        <p:tav tm="0">
                                          <p:val>
                                            <p:strVal val="#ppt_x"/>
                                          </p:val>
                                        </p:tav>
                                        <p:tav tm="100000">
                                          <p:val>
                                            <p:strVal val="#ppt_x"/>
                                          </p:val>
                                        </p:tav>
                                      </p:tavLst>
                                    </p:anim>
                                    <p:anim calcmode="lin" valueType="num">
                                      <p:cBhvr>
                                        <p:cTn id="23"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7"/>
                                        </p:tgtEl>
                                        <p:attrNameLst>
                                          <p:attrName>style.visibility</p:attrName>
                                        </p:attrNameLst>
                                      </p:cBhvr>
                                      <p:to>
                                        <p:strVal val="visible"/>
                                      </p:to>
                                    </p:set>
                                    <p:animEffect transition="in" filter="fade">
                                      <p:cBhvr>
                                        <p:cTn id="28" dur="1000"/>
                                        <p:tgtEl>
                                          <p:spTgt spid="37"/>
                                        </p:tgtEl>
                                      </p:cBhvr>
                                    </p:animEffect>
                                    <p:anim calcmode="lin" valueType="num">
                                      <p:cBhvr>
                                        <p:cTn id="29" dur="1000" fill="hold"/>
                                        <p:tgtEl>
                                          <p:spTgt spid="37"/>
                                        </p:tgtEl>
                                        <p:attrNameLst>
                                          <p:attrName>ppt_x</p:attrName>
                                        </p:attrNameLst>
                                      </p:cBhvr>
                                      <p:tavLst>
                                        <p:tav tm="0">
                                          <p:val>
                                            <p:strVal val="#ppt_x"/>
                                          </p:val>
                                        </p:tav>
                                        <p:tav tm="100000">
                                          <p:val>
                                            <p:strVal val="#ppt_x"/>
                                          </p:val>
                                        </p:tav>
                                      </p:tavLst>
                                    </p:anim>
                                    <p:anim calcmode="lin" valueType="num">
                                      <p:cBhvr>
                                        <p:cTn id="30" dur="1000" fill="hold"/>
                                        <p:tgtEl>
                                          <p:spTgt spid="3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ECDDD4"/>
        </a:solidFill>
        <a:effectLst/>
      </p:bgPr>
    </p:bg>
    <p:spTree>
      <p:nvGrpSpPr>
        <p:cNvPr id="1" name=""/>
        <p:cNvGrpSpPr/>
        <p:nvPr/>
      </p:nvGrpSpPr>
      <p:grpSpPr>
        <a:xfrm>
          <a:off x="0" y="0"/>
          <a:ext cx="0" cy="0"/>
          <a:chOff x="0" y="0"/>
          <a:chExt cx="0" cy="0"/>
        </a:xfrm>
      </p:grpSpPr>
      <p:grpSp>
        <p:nvGrpSpPr>
          <p:cNvPr id="2" name="Group 2"/>
          <p:cNvGrpSpPr/>
          <p:nvPr/>
        </p:nvGrpSpPr>
        <p:grpSpPr>
          <a:xfrm>
            <a:off x="15353500" y="1028700"/>
            <a:ext cx="3110490" cy="633626"/>
            <a:chOff x="0" y="0"/>
            <a:chExt cx="819224" cy="166881"/>
          </a:xfrm>
        </p:grpSpPr>
        <p:sp>
          <p:nvSpPr>
            <p:cNvPr id="3" name="Freeform 3"/>
            <p:cNvSpPr/>
            <p:nvPr/>
          </p:nvSpPr>
          <p:spPr>
            <a:xfrm>
              <a:off x="0" y="0"/>
              <a:ext cx="819224" cy="166881"/>
            </a:xfrm>
            <a:custGeom>
              <a:avLst/>
              <a:gdLst/>
              <a:ahLst/>
              <a:cxnLst/>
              <a:rect l="l" t="t" r="r" b="b"/>
              <a:pathLst>
                <a:path w="819224" h="166881">
                  <a:moveTo>
                    <a:pt x="37335" y="0"/>
                  </a:moveTo>
                  <a:lnTo>
                    <a:pt x="781889" y="0"/>
                  </a:lnTo>
                  <a:cubicBezTo>
                    <a:pt x="791791" y="0"/>
                    <a:pt x="801287" y="3933"/>
                    <a:pt x="808289" y="10935"/>
                  </a:cubicBezTo>
                  <a:cubicBezTo>
                    <a:pt x="815290" y="17937"/>
                    <a:pt x="819224" y="27433"/>
                    <a:pt x="819224" y="37335"/>
                  </a:cubicBezTo>
                  <a:lnTo>
                    <a:pt x="819224" y="129546"/>
                  </a:lnTo>
                  <a:cubicBezTo>
                    <a:pt x="819224" y="139448"/>
                    <a:pt x="815290" y="148944"/>
                    <a:pt x="808289" y="155946"/>
                  </a:cubicBezTo>
                  <a:cubicBezTo>
                    <a:pt x="801287" y="162948"/>
                    <a:pt x="791791" y="166881"/>
                    <a:pt x="781889" y="166881"/>
                  </a:cubicBezTo>
                  <a:lnTo>
                    <a:pt x="37335" y="166881"/>
                  </a:lnTo>
                  <a:cubicBezTo>
                    <a:pt x="16715" y="166881"/>
                    <a:pt x="0" y="150166"/>
                    <a:pt x="0" y="129546"/>
                  </a:cubicBezTo>
                  <a:lnTo>
                    <a:pt x="0" y="37335"/>
                  </a:lnTo>
                  <a:cubicBezTo>
                    <a:pt x="0" y="27433"/>
                    <a:pt x="3933" y="17937"/>
                    <a:pt x="10935" y="10935"/>
                  </a:cubicBezTo>
                  <a:cubicBezTo>
                    <a:pt x="17937" y="3933"/>
                    <a:pt x="27433" y="0"/>
                    <a:pt x="37335" y="0"/>
                  </a:cubicBezTo>
                  <a:close/>
                </a:path>
              </a:pathLst>
            </a:custGeom>
            <a:solidFill>
              <a:srgbClr val="442D26"/>
            </a:solidFill>
          </p:spPr>
        </p:sp>
        <p:sp>
          <p:nvSpPr>
            <p:cNvPr id="4" name="TextBox 4"/>
            <p:cNvSpPr txBox="1"/>
            <p:nvPr/>
          </p:nvSpPr>
          <p:spPr>
            <a:xfrm>
              <a:off x="0" y="85725"/>
              <a:ext cx="819224" cy="81156"/>
            </a:xfrm>
            <a:prstGeom prst="rect">
              <a:avLst/>
            </a:prstGeom>
          </p:spPr>
          <p:txBody>
            <a:bodyPr lIns="50800" tIns="50800" rIns="50800" bIns="50800" rtlCol="0" anchor="ctr"/>
            <a:lstStyle/>
            <a:p>
              <a:pPr algn="ctr">
                <a:lnSpc>
                  <a:spcPts val="1620"/>
                </a:lnSpc>
              </a:pPr>
              <a:endParaRPr/>
            </a:p>
          </p:txBody>
        </p:sp>
      </p:grpSp>
      <p:grpSp>
        <p:nvGrpSpPr>
          <p:cNvPr id="5" name="Group 5"/>
          <p:cNvGrpSpPr/>
          <p:nvPr/>
        </p:nvGrpSpPr>
        <p:grpSpPr>
          <a:xfrm>
            <a:off x="-205631" y="7415994"/>
            <a:ext cx="3110490" cy="3154232"/>
            <a:chOff x="0" y="0"/>
            <a:chExt cx="819224" cy="830744"/>
          </a:xfrm>
        </p:grpSpPr>
        <p:sp>
          <p:nvSpPr>
            <p:cNvPr id="6" name="Freeform 6"/>
            <p:cNvSpPr/>
            <p:nvPr/>
          </p:nvSpPr>
          <p:spPr>
            <a:xfrm>
              <a:off x="0" y="0"/>
              <a:ext cx="819224" cy="830744"/>
            </a:xfrm>
            <a:custGeom>
              <a:avLst/>
              <a:gdLst/>
              <a:ahLst/>
              <a:cxnLst/>
              <a:rect l="l" t="t" r="r" b="b"/>
              <a:pathLst>
                <a:path w="819224" h="830744">
                  <a:moveTo>
                    <a:pt x="37335" y="0"/>
                  </a:moveTo>
                  <a:lnTo>
                    <a:pt x="781889" y="0"/>
                  </a:lnTo>
                  <a:cubicBezTo>
                    <a:pt x="791791" y="0"/>
                    <a:pt x="801287" y="3933"/>
                    <a:pt x="808289" y="10935"/>
                  </a:cubicBezTo>
                  <a:cubicBezTo>
                    <a:pt x="815290" y="17937"/>
                    <a:pt x="819224" y="27433"/>
                    <a:pt x="819224" y="37335"/>
                  </a:cubicBezTo>
                  <a:lnTo>
                    <a:pt x="819224" y="793410"/>
                  </a:lnTo>
                  <a:cubicBezTo>
                    <a:pt x="819224" y="814029"/>
                    <a:pt x="802508" y="830744"/>
                    <a:pt x="781889" y="830744"/>
                  </a:cubicBezTo>
                  <a:lnTo>
                    <a:pt x="37335" y="830744"/>
                  </a:lnTo>
                  <a:cubicBezTo>
                    <a:pt x="27433" y="830744"/>
                    <a:pt x="17937" y="826811"/>
                    <a:pt x="10935" y="819809"/>
                  </a:cubicBezTo>
                  <a:cubicBezTo>
                    <a:pt x="3933" y="812808"/>
                    <a:pt x="0" y="803311"/>
                    <a:pt x="0" y="793410"/>
                  </a:cubicBezTo>
                  <a:lnTo>
                    <a:pt x="0" y="37335"/>
                  </a:lnTo>
                  <a:cubicBezTo>
                    <a:pt x="0" y="27433"/>
                    <a:pt x="3933" y="17937"/>
                    <a:pt x="10935" y="10935"/>
                  </a:cubicBezTo>
                  <a:cubicBezTo>
                    <a:pt x="17937" y="3933"/>
                    <a:pt x="27433" y="0"/>
                    <a:pt x="37335" y="0"/>
                  </a:cubicBezTo>
                  <a:close/>
                </a:path>
              </a:pathLst>
            </a:custGeom>
            <a:solidFill>
              <a:srgbClr val="442D26"/>
            </a:solidFill>
          </p:spPr>
        </p:sp>
        <p:sp>
          <p:nvSpPr>
            <p:cNvPr id="7" name="TextBox 7"/>
            <p:cNvSpPr txBox="1"/>
            <p:nvPr/>
          </p:nvSpPr>
          <p:spPr>
            <a:xfrm>
              <a:off x="0" y="85725"/>
              <a:ext cx="819224" cy="745019"/>
            </a:xfrm>
            <a:prstGeom prst="rect">
              <a:avLst/>
            </a:prstGeom>
          </p:spPr>
          <p:txBody>
            <a:bodyPr lIns="50800" tIns="50800" rIns="50800" bIns="50800" rtlCol="0" anchor="ctr"/>
            <a:lstStyle/>
            <a:p>
              <a:pPr algn="ctr">
                <a:lnSpc>
                  <a:spcPts val="1620"/>
                </a:lnSpc>
              </a:pPr>
              <a:endParaRPr/>
            </a:p>
          </p:txBody>
        </p:sp>
      </p:grpSp>
      <p:grpSp>
        <p:nvGrpSpPr>
          <p:cNvPr id="8" name="Group 8"/>
          <p:cNvGrpSpPr/>
          <p:nvPr/>
        </p:nvGrpSpPr>
        <p:grpSpPr>
          <a:xfrm>
            <a:off x="1028700" y="5281441"/>
            <a:ext cx="8115300" cy="3976859"/>
            <a:chOff x="0" y="0"/>
            <a:chExt cx="1300882" cy="637490"/>
          </a:xfrm>
        </p:grpSpPr>
        <p:sp>
          <p:nvSpPr>
            <p:cNvPr id="9" name="Freeform 9"/>
            <p:cNvSpPr/>
            <p:nvPr/>
          </p:nvSpPr>
          <p:spPr>
            <a:xfrm>
              <a:off x="0" y="0"/>
              <a:ext cx="1300882" cy="637490"/>
            </a:xfrm>
            <a:custGeom>
              <a:avLst/>
              <a:gdLst/>
              <a:ahLst/>
              <a:cxnLst/>
              <a:rect l="l" t="t" r="r" b="b"/>
              <a:pathLst>
                <a:path w="1300882" h="637490">
                  <a:moveTo>
                    <a:pt x="21942" y="0"/>
                  </a:moveTo>
                  <a:lnTo>
                    <a:pt x="1278940" y="0"/>
                  </a:lnTo>
                  <a:cubicBezTo>
                    <a:pt x="1284759" y="0"/>
                    <a:pt x="1290340" y="2312"/>
                    <a:pt x="1294455" y="6427"/>
                  </a:cubicBezTo>
                  <a:cubicBezTo>
                    <a:pt x="1298570" y="10541"/>
                    <a:pt x="1300882" y="16122"/>
                    <a:pt x="1300882" y="21942"/>
                  </a:cubicBezTo>
                  <a:lnTo>
                    <a:pt x="1300882" y="615548"/>
                  </a:lnTo>
                  <a:cubicBezTo>
                    <a:pt x="1300882" y="621368"/>
                    <a:pt x="1298570" y="626949"/>
                    <a:pt x="1294455" y="631064"/>
                  </a:cubicBezTo>
                  <a:cubicBezTo>
                    <a:pt x="1290340" y="635178"/>
                    <a:pt x="1284759" y="637490"/>
                    <a:pt x="1278940" y="637490"/>
                  </a:cubicBezTo>
                  <a:lnTo>
                    <a:pt x="21942" y="637490"/>
                  </a:lnTo>
                  <a:cubicBezTo>
                    <a:pt x="16122" y="637490"/>
                    <a:pt x="10541" y="635178"/>
                    <a:pt x="6427" y="631064"/>
                  </a:cubicBezTo>
                  <a:cubicBezTo>
                    <a:pt x="2312" y="626949"/>
                    <a:pt x="0" y="621368"/>
                    <a:pt x="0" y="615548"/>
                  </a:cubicBezTo>
                  <a:lnTo>
                    <a:pt x="0" y="21942"/>
                  </a:lnTo>
                  <a:cubicBezTo>
                    <a:pt x="0" y="16122"/>
                    <a:pt x="2312" y="10541"/>
                    <a:pt x="6427" y="6427"/>
                  </a:cubicBezTo>
                  <a:cubicBezTo>
                    <a:pt x="10541" y="2312"/>
                    <a:pt x="16122" y="0"/>
                    <a:pt x="21942" y="0"/>
                  </a:cubicBezTo>
                  <a:close/>
                </a:path>
              </a:pathLst>
            </a:custGeom>
            <a:blipFill>
              <a:blip r:embed="rId2"/>
              <a:stretch>
                <a:fillRect t="-17978" b="-17978"/>
              </a:stretch>
            </a:blipFill>
          </p:spPr>
        </p:sp>
      </p:grpSp>
      <p:grpSp>
        <p:nvGrpSpPr>
          <p:cNvPr id="10" name="Group 10"/>
          <p:cNvGrpSpPr/>
          <p:nvPr/>
        </p:nvGrpSpPr>
        <p:grpSpPr>
          <a:xfrm>
            <a:off x="10279432" y="1028700"/>
            <a:ext cx="4150028" cy="3605152"/>
            <a:chOff x="0" y="0"/>
            <a:chExt cx="665249" cy="577906"/>
          </a:xfrm>
        </p:grpSpPr>
        <p:sp>
          <p:nvSpPr>
            <p:cNvPr id="11" name="Freeform 11"/>
            <p:cNvSpPr/>
            <p:nvPr/>
          </p:nvSpPr>
          <p:spPr>
            <a:xfrm>
              <a:off x="0" y="0"/>
              <a:ext cx="665249" cy="577906"/>
            </a:xfrm>
            <a:custGeom>
              <a:avLst/>
              <a:gdLst/>
              <a:ahLst/>
              <a:cxnLst/>
              <a:rect l="l" t="t" r="r" b="b"/>
              <a:pathLst>
                <a:path w="665249" h="577906">
                  <a:moveTo>
                    <a:pt x="42907" y="0"/>
                  </a:moveTo>
                  <a:lnTo>
                    <a:pt x="622342" y="0"/>
                  </a:lnTo>
                  <a:cubicBezTo>
                    <a:pt x="633722" y="0"/>
                    <a:pt x="644636" y="4521"/>
                    <a:pt x="652682" y="12567"/>
                  </a:cubicBezTo>
                  <a:cubicBezTo>
                    <a:pt x="660729" y="20614"/>
                    <a:pt x="665249" y="31527"/>
                    <a:pt x="665249" y="42907"/>
                  </a:cubicBezTo>
                  <a:lnTo>
                    <a:pt x="665249" y="534999"/>
                  </a:lnTo>
                  <a:cubicBezTo>
                    <a:pt x="665249" y="546378"/>
                    <a:pt x="660729" y="557292"/>
                    <a:pt x="652682" y="565338"/>
                  </a:cubicBezTo>
                  <a:cubicBezTo>
                    <a:pt x="644636" y="573385"/>
                    <a:pt x="633722" y="577906"/>
                    <a:pt x="622342" y="577906"/>
                  </a:cubicBezTo>
                  <a:lnTo>
                    <a:pt x="42907" y="577906"/>
                  </a:lnTo>
                  <a:cubicBezTo>
                    <a:pt x="31527" y="577906"/>
                    <a:pt x="20614" y="573385"/>
                    <a:pt x="12567" y="565338"/>
                  </a:cubicBezTo>
                  <a:cubicBezTo>
                    <a:pt x="4521" y="557292"/>
                    <a:pt x="0" y="546378"/>
                    <a:pt x="0" y="534999"/>
                  </a:cubicBezTo>
                  <a:lnTo>
                    <a:pt x="0" y="42907"/>
                  </a:lnTo>
                  <a:cubicBezTo>
                    <a:pt x="0" y="31527"/>
                    <a:pt x="4521" y="20614"/>
                    <a:pt x="12567" y="12567"/>
                  </a:cubicBezTo>
                  <a:cubicBezTo>
                    <a:pt x="20614" y="4521"/>
                    <a:pt x="31527" y="0"/>
                    <a:pt x="42907" y="0"/>
                  </a:cubicBezTo>
                  <a:close/>
                </a:path>
              </a:pathLst>
            </a:custGeom>
            <a:blipFill>
              <a:blip r:embed="rId3"/>
              <a:stretch>
                <a:fillRect t="-36227" b="-36227"/>
              </a:stretch>
            </a:blipFill>
          </p:spPr>
        </p:sp>
      </p:grpSp>
      <p:sp>
        <p:nvSpPr>
          <p:cNvPr id="12" name="TextBox 12"/>
          <p:cNvSpPr txBox="1"/>
          <p:nvPr/>
        </p:nvSpPr>
        <p:spPr>
          <a:xfrm>
            <a:off x="1028700" y="1028700"/>
            <a:ext cx="6544371" cy="1428750"/>
          </a:xfrm>
          <a:prstGeom prst="rect">
            <a:avLst/>
          </a:prstGeom>
        </p:spPr>
        <p:txBody>
          <a:bodyPr lIns="0" tIns="0" rIns="0" bIns="0" rtlCol="0" anchor="t">
            <a:spAutoFit/>
          </a:bodyPr>
          <a:lstStyle/>
          <a:p>
            <a:pPr algn="l">
              <a:lnSpc>
                <a:spcPts val="5667"/>
              </a:lnSpc>
            </a:pPr>
            <a:r>
              <a:rPr lang="en-US" sz="4722" b="1">
                <a:solidFill>
                  <a:srgbClr val="442D26"/>
                </a:solidFill>
                <a:latin typeface="Saira Bold"/>
                <a:ea typeface="Saira Bold"/>
                <a:cs typeface="Saira Bold"/>
                <a:sym typeface="Saira Bold"/>
              </a:rPr>
              <a:t>Audience Engagement and Growth</a:t>
            </a:r>
          </a:p>
        </p:txBody>
      </p:sp>
      <p:sp>
        <p:nvSpPr>
          <p:cNvPr id="13" name="TextBox 13"/>
          <p:cNvSpPr txBox="1"/>
          <p:nvPr/>
        </p:nvSpPr>
        <p:spPr>
          <a:xfrm>
            <a:off x="10279432" y="5676672"/>
            <a:ext cx="6098070" cy="837902"/>
          </a:xfrm>
          <a:prstGeom prst="rect">
            <a:avLst/>
          </a:prstGeom>
        </p:spPr>
        <p:txBody>
          <a:bodyPr lIns="0" tIns="0" rIns="0" bIns="0" rtlCol="0" anchor="t">
            <a:spAutoFit/>
          </a:bodyPr>
          <a:lstStyle/>
          <a:p>
            <a:pPr algn="l">
              <a:lnSpc>
                <a:spcPts val="3360"/>
              </a:lnSpc>
            </a:pPr>
            <a:r>
              <a:rPr lang="en-US" sz="2800">
                <a:solidFill>
                  <a:srgbClr val="442D26"/>
                </a:solidFill>
                <a:latin typeface="Saira"/>
                <a:ea typeface="Saira"/>
                <a:cs typeface="Saira"/>
                <a:sym typeface="Saira"/>
              </a:rPr>
              <a:t>Here’s a step by step guide to boost audience engagement and growth</a:t>
            </a:r>
          </a:p>
        </p:txBody>
      </p:sp>
      <p:sp>
        <p:nvSpPr>
          <p:cNvPr id="14" name="TextBox 14"/>
          <p:cNvSpPr txBox="1"/>
          <p:nvPr/>
        </p:nvSpPr>
        <p:spPr>
          <a:xfrm>
            <a:off x="1028700" y="2756192"/>
            <a:ext cx="8115300" cy="1877660"/>
          </a:xfrm>
          <a:prstGeom prst="rect">
            <a:avLst/>
          </a:prstGeom>
        </p:spPr>
        <p:txBody>
          <a:bodyPr lIns="0" tIns="0" rIns="0" bIns="0" rtlCol="0" anchor="t">
            <a:spAutoFit/>
          </a:bodyPr>
          <a:lstStyle/>
          <a:p>
            <a:pPr algn="just">
              <a:lnSpc>
                <a:spcPts val="2520"/>
              </a:lnSpc>
            </a:pPr>
            <a:r>
              <a:rPr lang="en-US" sz="1800" dirty="0">
                <a:solidFill>
                  <a:srgbClr val="442D26"/>
                </a:solidFill>
                <a:latin typeface="Saira"/>
                <a:ea typeface="Saira"/>
                <a:cs typeface="Saira"/>
                <a:sym typeface="Saira"/>
              </a:rPr>
              <a:t>Audience engagement and growth are essential for building a loyal and active following on social media. Engagement refers to the interaction between your audience and your content (likes, comments, shares, clicks), while growth focuses on increasing your follower base and extending your reach. A strategy for both involves creating meaningful connections, fostering conversations, and providing value to your audience.</a:t>
            </a:r>
          </a:p>
        </p:txBody>
      </p:sp>
      <p:sp>
        <p:nvSpPr>
          <p:cNvPr id="15" name="TextBox 15"/>
          <p:cNvSpPr txBox="1"/>
          <p:nvPr/>
        </p:nvSpPr>
        <p:spPr>
          <a:xfrm>
            <a:off x="10279432" y="6985408"/>
            <a:ext cx="4997617" cy="1877660"/>
          </a:xfrm>
          <a:prstGeom prst="rect">
            <a:avLst/>
          </a:prstGeom>
        </p:spPr>
        <p:txBody>
          <a:bodyPr lIns="0" tIns="0" rIns="0" bIns="0" rtlCol="0" anchor="t">
            <a:spAutoFit/>
          </a:bodyPr>
          <a:lstStyle/>
          <a:p>
            <a:pPr marL="388620" lvl="1" indent="-194310" algn="just">
              <a:lnSpc>
                <a:spcPts val="2520"/>
              </a:lnSpc>
              <a:buFont typeface="Arial"/>
              <a:buChar char="•"/>
            </a:pPr>
            <a:r>
              <a:rPr lang="en-US" sz="1800" dirty="0">
                <a:solidFill>
                  <a:srgbClr val="442D26"/>
                </a:solidFill>
                <a:latin typeface="Saira"/>
                <a:ea typeface="Saira"/>
                <a:cs typeface="Saira"/>
                <a:sym typeface="Saira"/>
              </a:rPr>
              <a:t>Understand Your Audience</a:t>
            </a:r>
          </a:p>
          <a:p>
            <a:pPr marL="388620" lvl="1" indent="-194310" algn="just">
              <a:lnSpc>
                <a:spcPts val="2520"/>
              </a:lnSpc>
              <a:buFont typeface="Arial"/>
              <a:buChar char="•"/>
            </a:pPr>
            <a:r>
              <a:rPr lang="en-US" sz="1800" dirty="0">
                <a:solidFill>
                  <a:srgbClr val="442D26"/>
                </a:solidFill>
                <a:latin typeface="Saira"/>
                <a:ea typeface="Saira"/>
                <a:cs typeface="Saira"/>
                <a:sym typeface="Saira"/>
              </a:rPr>
              <a:t>Post High-Quality and Relevant Content</a:t>
            </a:r>
          </a:p>
          <a:p>
            <a:pPr marL="388620" lvl="1" indent="-194310" algn="just">
              <a:lnSpc>
                <a:spcPts val="2520"/>
              </a:lnSpc>
              <a:buFont typeface="Arial"/>
              <a:buChar char="•"/>
            </a:pPr>
            <a:r>
              <a:rPr lang="en-US" sz="1800" dirty="0">
                <a:solidFill>
                  <a:srgbClr val="442D26"/>
                </a:solidFill>
                <a:latin typeface="Saira"/>
                <a:ea typeface="Saira"/>
                <a:cs typeface="Saira"/>
                <a:sym typeface="Saira"/>
              </a:rPr>
              <a:t>Be Consistent with Posting</a:t>
            </a:r>
          </a:p>
          <a:p>
            <a:pPr marL="388620" lvl="1" indent="-194310" algn="just">
              <a:lnSpc>
                <a:spcPts val="2520"/>
              </a:lnSpc>
              <a:buFont typeface="Arial"/>
              <a:buChar char="•"/>
            </a:pPr>
            <a:r>
              <a:rPr lang="en-US" sz="1800" dirty="0">
                <a:solidFill>
                  <a:srgbClr val="442D26"/>
                </a:solidFill>
                <a:latin typeface="Saira"/>
                <a:ea typeface="Saira"/>
                <a:cs typeface="Saira"/>
                <a:sym typeface="Saira"/>
              </a:rPr>
              <a:t>Encourage Interaction</a:t>
            </a:r>
          </a:p>
          <a:p>
            <a:pPr marL="388620" lvl="1" indent="-194310" algn="just">
              <a:lnSpc>
                <a:spcPts val="2520"/>
              </a:lnSpc>
              <a:buFont typeface="Arial"/>
              <a:buChar char="•"/>
            </a:pPr>
            <a:r>
              <a:rPr lang="en-US" sz="1800" dirty="0">
                <a:solidFill>
                  <a:srgbClr val="442D26"/>
                </a:solidFill>
                <a:latin typeface="Saira"/>
                <a:ea typeface="Saira"/>
                <a:cs typeface="Saira"/>
                <a:sym typeface="Saira"/>
              </a:rPr>
              <a:t>Engage with Your Audience Actively</a:t>
            </a:r>
          </a:p>
          <a:p>
            <a:pPr marL="388620" lvl="1" indent="-194310" algn="just">
              <a:lnSpc>
                <a:spcPts val="2520"/>
              </a:lnSpc>
              <a:buFont typeface="Arial"/>
              <a:buChar char="•"/>
            </a:pPr>
            <a:r>
              <a:rPr lang="en-US" sz="1800" dirty="0">
                <a:solidFill>
                  <a:srgbClr val="442D26"/>
                </a:solidFill>
                <a:latin typeface="Saira"/>
                <a:ea typeface="Saira"/>
                <a:cs typeface="Saira"/>
                <a:sym typeface="Saira"/>
              </a:rPr>
              <a:t>Collaborate with Influencers and Partners</a:t>
            </a:r>
          </a:p>
        </p:txBody>
      </p:sp>
      <p:sp>
        <p:nvSpPr>
          <p:cNvPr id="16" name="TextBox 16"/>
          <p:cNvSpPr txBox="1"/>
          <p:nvPr/>
        </p:nvSpPr>
        <p:spPr>
          <a:xfrm>
            <a:off x="16232336" y="1266062"/>
            <a:ext cx="1026964" cy="242193"/>
          </a:xfrm>
          <a:prstGeom prst="rect">
            <a:avLst/>
          </a:prstGeom>
        </p:spPr>
        <p:txBody>
          <a:bodyPr lIns="0" tIns="0" rIns="0" bIns="0" rtlCol="0" anchor="t">
            <a:spAutoFit/>
          </a:bodyPr>
          <a:lstStyle/>
          <a:p>
            <a:pPr algn="r">
              <a:lnSpc>
                <a:spcPts val="1620"/>
              </a:lnSpc>
            </a:pPr>
            <a:r>
              <a:rPr lang="en-US" sz="2189">
                <a:solidFill>
                  <a:srgbClr val="ECDDD4"/>
                </a:solidFill>
                <a:latin typeface="Saira"/>
                <a:ea typeface="Saira"/>
                <a:cs typeface="Saira"/>
                <a:sym typeface="Saira"/>
              </a:rPr>
              <a:t>Page 8</a:t>
            </a:r>
          </a:p>
        </p:txBody>
      </p:sp>
    </p:spTree>
  </p:cSld>
  <p:clrMapOvr>
    <a:masterClrMapping/>
  </p:clrMapOvr>
  <mc:AlternateContent xmlns:mc="http://schemas.openxmlformats.org/markup-compatibility/2006" xmlns:p14="http://schemas.microsoft.com/office/powerpoint/2010/main">
    <mc:Choice Requires="p14">
      <p:transition spd="slow" p14:dur="15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fade">
                                      <p:cBhvr>
                                        <p:cTn id="14" dur="1000"/>
                                        <p:tgtEl>
                                          <p:spTgt spid="15"/>
                                        </p:tgtEl>
                                      </p:cBhvr>
                                    </p:animEffect>
                                    <p:anim calcmode="lin" valueType="num">
                                      <p:cBhvr>
                                        <p:cTn id="15" dur="1000" fill="hold"/>
                                        <p:tgtEl>
                                          <p:spTgt spid="15"/>
                                        </p:tgtEl>
                                        <p:attrNameLst>
                                          <p:attrName>ppt_x</p:attrName>
                                        </p:attrNameLst>
                                      </p:cBhvr>
                                      <p:tavLst>
                                        <p:tav tm="0">
                                          <p:val>
                                            <p:strVal val="#ppt_x"/>
                                          </p:val>
                                        </p:tav>
                                        <p:tav tm="100000">
                                          <p:val>
                                            <p:strVal val="#ppt_x"/>
                                          </p:val>
                                        </p:tav>
                                      </p:tavLst>
                                    </p:anim>
                                    <p:anim calcmode="lin" valueType="num">
                                      <p:cBhvr>
                                        <p:cTn id="16"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ECDDD4"/>
        </a:solidFill>
        <a:effectLst/>
      </p:bgPr>
    </p:bg>
    <p:spTree>
      <p:nvGrpSpPr>
        <p:cNvPr id="1" name=""/>
        <p:cNvGrpSpPr/>
        <p:nvPr/>
      </p:nvGrpSpPr>
      <p:grpSpPr>
        <a:xfrm>
          <a:off x="0" y="0"/>
          <a:ext cx="0" cy="0"/>
          <a:chOff x="0" y="0"/>
          <a:chExt cx="0" cy="0"/>
        </a:xfrm>
      </p:grpSpPr>
      <p:grpSp>
        <p:nvGrpSpPr>
          <p:cNvPr id="2" name="Group 2"/>
          <p:cNvGrpSpPr/>
          <p:nvPr/>
        </p:nvGrpSpPr>
        <p:grpSpPr>
          <a:xfrm>
            <a:off x="15353500" y="1028700"/>
            <a:ext cx="3110490" cy="633626"/>
            <a:chOff x="0" y="0"/>
            <a:chExt cx="819224" cy="166881"/>
          </a:xfrm>
        </p:grpSpPr>
        <p:sp>
          <p:nvSpPr>
            <p:cNvPr id="3" name="Freeform 3"/>
            <p:cNvSpPr/>
            <p:nvPr/>
          </p:nvSpPr>
          <p:spPr>
            <a:xfrm>
              <a:off x="0" y="0"/>
              <a:ext cx="819224" cy="166881"/>
            </a:xfrm>
            <a:custGeom>
              <a:avLst/>
              <a:gdLst/>
              <a:ahLst/>
              <a:cxnLst/>
              <a:rect l="l" t="t" r="r" b="b"/>
              <a:pathLst>
                <a:path w="819224" h="166881">
                  <a:moveTo>
                    <a:pt x="37335" y="0"/>
                  </a:moveTo>
                  <a:lnTo>
                    <a:pt x="781889" y="0"/>
                  </a:lnTo>
                  <a:cubicBezTo>
                    <a:pt x="791791" y="0"/>
                    <a:pt x="801287" y="3933"/>
                    <a:pt x="808289" y="10935"/>
                  </a:cubicBezTo>
                  <a:cubicBezTo>
                    <a:pt x="815290" y="17937"/>
                    <a:pt x="819224" y="27433"/>
                    <a:pt x="819224" y="37335"/>
                  </a:cubicBezTo>
                  <a:lnTo>
                    <a:pt x="819224" y="129546"/>
                  </a:lnTo>
                  <a:cubicBezTo>
                    <a:pt x="819224" y="139448"/>
                    <a:pt x="815290" y="148944"/>
                    <a:pt x="808289" y="155946"/>
                  </a:cubicBezTo>
                  <a:cubicBezTo>
                    <a:pt x="801287" y="162948"/>
                    <a:pt x="791791" y="166881"/>
                    <a:pt x="781889" y="166881"/>
                  </a:cubicBezTo>
                  <a:lnTo>
                    <a:pt x="37335" y="166881"/>
                  </a:lnTo>
                  <a:cubicBezTo>
                    <a:pt x="16715" y="166881"/>
                    <a:pt x="0" y="150166"/>
                    <a:pt x="0" y="129546"/>
                  </a:cubicBezTo>
                  <a:lnTo>
                    <a:pt x="0" y="37335"/>
                  </a:lnTo>
                  <a:cubicBezTo>
                    <a:pt x="0" y="27433"/>
                    <a:pt x="3933" y="17937"/>
                    <a:pt x="10935" y="10935"/>
                  </a:cubicBezTo>
                  <a:cubicBezTo>
                    <a:pt x="17937" y="3933"/>
                    <a:pt x="27433" y="0"/>
                    <a:pt x="37335" y="0"/>
                  </a:cubicBezTo>
                  <a:close/>
                </a:path>
              </a:pathLst>
            </a:custGeom>
            <a:solidFill>
              <a:srgbClr val="442D26"/>
            </a:solidFill>
          </p:spPr>
        </p:sp>
        <p:sp>
          <p:nvSpPr>
            <p:cNvPr id="4" name="TextBox 4"/>
            <p:cNvSpPr txBox="1"/>
            <p:nvPr/>
          </p:nvSpPr>
          <p:spPr>
            <a:xfrm>
              <a:off x="0" y="85725"/>
              <a:ext cx="819224" cy="81156"/>
            </a:xfrm>
            <a:prstGeom prst="rect">
              <a:avLst/>
            </a:prstGeom>
          </p:spPr>
          <p:txBody>
            <a:bodyPr lIns="50800" tIns="50800" rIns="50800" bIns="50800" rtlCol="0" anchor="ctr"/>
            <a:lstStyle/>
            <a:p>
              <a:pPr algn="ctr">
                <a:lnSpc>
                  <a:spcPts val="1620"/>
                </a:lnSpc>
              </a:pPr>
              <a:endParaRPr/>
            </a:p>
          </p:txBody>
        </p:sp>
      </p:grpSp>
      <p:grpSp>
        <p:nvGrpSpPr>
          <p:cNvPr id="5" name="Group 5"/>
          <p:cNvGrpSpPr/>
          <p:nvPr/>
        </p:nvGrpSpPr>
        <p:grpSpPr>
          <a:xfrm rot="-5400000">
            <a:off x="-5039552" y="4614655"/>
            <a:ext cx="11107804" cy="1028700"/>
            <a:chOff x="0" y="0"/>
            <a:chExt cx="2925512" cy="270933"/>
          </a:xfrm>
        </p:grpSpPr>
        <p:sp>
          <p:nvSpPr>
            <p:cNvPr id="6" name="Freeform 6"/>
            <p:cNvSpPr/>
            <p:nvPr/>
          </p:nvSpPr>
          <p:spPr>
            <a:xfrm>
              <a:off x="0" y="0"/>
              <a:ext cx="2925512" cy="270933"/>
            </a:xfrm>
            <a:custGeom>
              <a:avLst/>
              <a:gdLst/>
              <a:ahLst/>
              <a:cxnLst/>
              <a:rect l="l" t="t" r="r" b="b"/>
              <a:pathLst>
                <a:path w="2925512" h="270933">
                  <a:moveTo>
                    <a:pt x="10455" y="0"/>
                  </a:moveTo>
                  <a:lnTo>
                    <a:pt x="2915058" y="0"/>
                  </a:lnTo>
                  <a:cubicBezTo>
                    <a:pt x="2920832" y="0"/>
                    <a:pt x="2925512" y="4681"/>
                    <a:pt x="2925512" y="10455"/>
                  </a:cubicBezTo>
                  <a:lnTo>
                    <a:pt x="2925512" y="260479"/>
                  </a:lnTo>
                  <a:cubicBezTo>
                    <a:pt x="2925512" y="263251"/>
                    <a:pt x="2924411" y="265911"/>
                    <a:pt x="2922450" y="267871"/>
                  </a:cubicBezTo>
                  <a:cubicBezTo>
                    <a:pt x="2920490" y="269832"/>
                    <a:pt x="2917830" y="270933"/>
                    <a:pt x="2915058" y="270933"/>
                  </a:cubicBezTo>
                  <a:lnTo>
                    <a:pt x="10455" y="270933"/>
                  </a:lnTo>
                  <a:cubicBezTo>
                    <a:pt x="4681" y="270933"/>
                    <a:pt x="0" y="266253"/>
                    <a:pt x="0" y="260479"/>
                  </a:cubicBezTo>
                  <a:lnTo>
                    <a:pt x="0" y="10455"/>
                  </a:lnTo>
                  <a:cubicBezTo>
                    <a:pt x="0" y="4681"/>
                    <a:pt x="4681" y="0"/>
                    <a:pt x="10455" y="0"/>
                  </a:cubicBezTo>
                  <a:close/>
                </a:path>
              </a:pathLst>
            </a:custGeom>
            <a:solidFill>
              <a:srgbClr val="442D26"/>
            </a:solidFill>
          </p:spPr>
        </p:sp>
        <p:sp>
          <p:nvSpPr>
            <p:cNvPr id="7" name="TextBox 7"/>
            <p:cNvSpPr txBox="1"/>
            <p:nvPr/>
          </p:nvSpPr>
          <p:spPr>
            <a:xfrm>
              <a:off x="0" y="85725"/>
              <a:ext cx="2925512" cy="185208"/>
            </a:xfrm>
            <a:prstGeom prst="rect">
              <a:avLst/>
            </a:prstGeom>
          </p:spPr>
          <p:txBody>
            <a:bodyPr lIns="50800" tIns="50800" rIns="50800" bIns="50800" rtlCol="0" anchor="ctr"/>
            <a:lstStyle/>
            <a:p>
              <a:pPr algn="ctr">
                <a:lnSpc>
                  <a:spcPts val="1620"/>
                </a:lnSpc>
              </a:pPr>
              <a:endParaRPr/>
            </a:p>
          </p:txBody>
        </p:sp>
      </p:grpSp>
      <p:sp>
        <p:nvSpPr>
          <p:cNvPr id="8" name="TextBox 8"/>
          <p:cNvSpPr txBox="1"/>
          <p:nvPr/>
        </p:nvSpPr>
        <p:spPr>
          <a:xfrm>
            <a:off x="2059666" y="1266062"/>
            <a:ext cx="5396241" cy="1215188"/>
          </a:xfrm>
          <a:prstGeom prst="rect">
            <a:avLst/>
          </a:prstGeom>
        </p:spPr>
        <p:txBody>
          <a:bodyPr lIns="0" tIns="0" rIns="0" bIns="0" rtlCol="0" anchor="t">
            <a:spAutoFit/>
          </a:bodyPr>
          <a:lstStyle/>
          <a:p>
            <a:pPr algn="l">
              <a:lnSpc>
                <a:spcPts val="4722"/>
              </a:lnSpc>
            </a:pPr>
            <a:r>
              <a:rPr lang="en-US" sz="4722" b="1">
                <a:solidFill>
                  <a:srgbClr val="442D26"/>
                </a:solidFill>
                <a:latin typeface="Saira Bold"/>
                <a:ea typeface="Saira Bold"/>
                <a:cs typeface="Saira Bold"/>
                <a:sym typeface="Saira Bold"/>
              </a:rPr>
              <a:t>Paid Social Media Campaigns</a:t>
            </a:r>
          </a:p>
        </p:txBody>
      </p:sp>
      <p:sp>
        <p:nvSpPr>
          <p:cNvPr id="9" name="TextBox 9"/>
          <p:cNvSpPr txBox="1"/>
          <p:nvPr/>
        </p:nvSpPr>
        <p:spPr>
          <a:xfrm>
            <a:off x="2059666" y="2967344"/>
            <a:ext cx="6053368" cy="1249234"/>
          </a:xfrm>
          <a:prstGeom prst="rect">
            <a:avLst/>
          </a:prstGeom>
        </p:spPr>
        <p:txBody>
          <a:bodyPr lIns="0" tIns="0" rIns="0" bIns="0" rtlCol="0" anchor="t">
            <a:spAutoFit/>
          </a:bodyPr>
          <a:lstStyle/>
          <a:p>
            <a:pPr algn="just">
              <a:lnSpc>
                <a:spcPts val="2520"/>
              </a:lnSpc>
            </a:pPr>
            <a:r>
              <a:rPr lang="en-US" sz="1800" dirty="0">
                <a:solidFill>
                  <a:srgbClr val="442D26"/>
                </a:solidFill>
                <a:latin typeface="Saira"/>
                <a:ea typeface="Saira"/>
                <a:cs typeface="Saira"/>
                <a:sym typeface="Saira"/>
              </a:rPr>
              <a:t>Paid social media campaigns involve using advertising features on social media platforms to promote content, products, or services to a targeted audience. Here’s a detailed guide on paid social media campaigns:</a:t>
            </a:r>
          </a:p>
        </p:txBody>
      </p:sp>
      <p:sp>
        <p:nvSpPr>
          <p:cNvPr id="10" name="TextBox 10"/>
          <p:cNvSpPr txBox="1"/>
          <p:nvPr/>
        </p:nvSpPr>
        <p:spPr>
          <a:xfrm>
            <a:off x="2059666" y="7066426"/>
            <a:ext cx="6053368" cy="2191874"/>
          </a:xfrm>
          <a:prstGeom prst="rect">
            <a:avLst/>
          </a:prstGeom>
        </p:spPr>
        <p:txBody>
          <a:bodyPr lIns="0" tIns="0" rIns="0" bIns="0" rtlCol="0" anchor="t">
            <a:spAutoFit/>
          </a:bodyPr>
          <a:lstStyle/>
          <a:p>
            <a:pPr algn="just">
              <a:lnSpc>
                <a:spcPts val="2520"/>
              </a:lnSpc>
            </a:pPr>
            <a:r>
              <a:rPr lang="en-US" sz="1800" dirty="0">
                <a:solidFill>
                  <a:srgbClr val="442D26"/>
                </a:solidFill>
                <a:latin typeface="Saira"/>
                <a:ea typeface="Saira"/>
                <a:cs typeface="Saira"/>
                <a:sym typeface="Saira"/>
              </a:rPr>
              <a:t>A paid social media campaign can be a powerful way to achieve business goals, but it requires strategic planning, thoughtful execution, and continuous optimization. By targeting the right audience, using compelling content, testing different approaches, and carefully monitoring performance, you can maximize the impact of your campaigns and drive meaningful results.</a:t>
            </a:r>
          </a:p>
        </p:txBody>
      </p:sp>
      <p:sp>
        <p:nvSpPr>
          <p:cNvPr id="11" name="TextBox 11"/>
          <p:cNvSpPr txBox="1"/>
          <p:nvPr/>
        </p:nvSpPr>
        <p:spPr>
          <a:xfrm>
            <a:off x="2059666" y="4702672"/>
            <a:ext cx="6053368" cy="1877660"/>
          </a:xfrm>
          <a:prstGeom prst="rect">
            <a:avLst/>
          </a:prstGeom>
        </p:spPr>
        <p:txBody>
          <a:bodyPr lIns="0" tIns="0" rIns="0" bIns="0" rtlCol="0" anchor="t">
            <a:spAutoFit/>
          </a:bodyPr>
          <a:lstStyle/>
          <a:p>
            <a:pPr marL="388620" lvl="1" indent="-194310" algn="just">
              <a:lnSpc>
                <a:spcPts val="2520"/>
              </a:lnSpc>
              <a:buFont typeface="Arial"/>
              <a:buChar char="•"/>
            </a:pPr>
            <a:r>
              <a:rPr lang="en-US" sz="1800" dirty="0">
                <a:solidFill>
                  <a:srgbClr val="442D26"/>
                </a:solidFill>
                <a:latin typeface="Saira"/>
                <a:ea typeface="Saira"/>
                <a:cs typeface="Saira"/>
                <a:sym typeface="Saira"/>
              </a:rPr>
              <a:t>Defining the Goals of a Paid Social Media Campaign</a:t>
            </a:r>
          </a:p>
          <a:p>
            <a:pPr marL="388620" lvl="1" indent="-194310" algn="just">
              <a:lnSpc>
                <a:spcPts val="2520"/>
              </a:lnSpc>
              <a:buFont typeface="Arial"/>
              <a:buChar char="•"/>
            </a:pPr>
            <a:r>
              <a:rPr lang="en-US" sz="1800" dirty="0">
                <a:solidFill>
                  <a:srgbClr val="442D26"/>
                </a:solidFill>
                <a:latin typeface="Saira"/>
                <a:ea typeface="Saira"/>
                <a:cs typeface="Saira"/>
                <a:sym typeface="Saira"/>
              </a:rPr>
              <a:t>Selecting the Right Platform</a:t>
            </a:r>
          </a:p>
          <a:p>
            <a:pPr marL="388620" lvl="1" indent="-194310" algn="just">
              <a:lnSpc>
                <a:spcPts val="2520"/>
              </a:lnSpc>
              <a:buFont typeface="Arial"/>
              <a:buChar char="•"/>
            </a:pPr>
            <a:r>
              <a:rPr lang="en-US" sz="1800" dirty="0">
                <a:solidFill>
                  <a:srgbClr val="442D26"/>
                </a:solidFill>
                <a:latin typeface="Saira"/>
                <a:ea typeface="Saira"/>
                <a:cs typeface="Saira"/>
                <a:sym typeface="Saira"/>
              </a:rPr>
              <a:t>Choosing the Ad Format</a:t>
            </a:r>
          </a:p>
          <a:p>
            <a:pPr marL="388620" lvl="1" indent="-194310" algn="just">
              <a:lnSpc>
                <a:spcPts val="2520"/>
              </a:lnSpc>
              <a:buFont typeface="Arial"/>
              <a:buChar char="•"/>
            </a:pPr>
            <a:r>
              <a:rPr lang="en-US" sz="1800" dirty="0">
                <a:solidFill>
                  <a:srgbClr val="442D26"/>
                </a:solidFill>
                <a:latin typeface="Saira"/>
                <a:ea typeface="Saira"/>
                <a:cs typeface="Saira"/>
                <a:sym typeface="Saira"/>
              </a:rPr>
              <a:t>Targeting the Right Audience</a:t>
            </a:r>
          </a:p>
          <a:p>
            <a:pPr marL="388620" lvl="1" indent="-194310" algn="just">
              <a:lnSpc>
                <a:spcPts val="2520"/>
              </a:lnSpc>
              <a:buFont typeface="Arial"/>
              <a:buChar char="•"/>
            </a:pPr>
            <a:r>
              <a:rPr lang="en-US" sz="1800" dirty="0">
                <a:solidFill>
                  <a:srgbClr val="442D26"/>
                </a:solidFill>
                <a:latin typeface="Saira"/>
                <a:ea typeface="Saira"/>
                <a:cs typeface="Saira"/>
                <a:sym typeface="Saira"/>
              </a:rPr>
              <a:t>Budgeting and Bidding Strategies</a:t>
            </a:r>
          </a:p>
          <a:p>
            <a:pPr marL="388620" lvl="1" indent="-194310" algn="just">
              <a:lnSpc>
                <a:spcPts val="2520"/>
              </a:lnSpc>
              <a:buFont typeface="Arial"/>
              <a:buChar char="•"/>
            </a:pPr>
            <a:r>
              <a:rPr lang="en-US" sz="1800" dirty="0">
                <a:solidFill>
                  <a:srgbClr val="442D26"/>
                </a:solidFill>
                <a:latin typeface="Saira"/>
                <a:ea typeface="Saira"/>
                <a:cs typeface="Saira"/>
                <a:sym typeface="Saira"/>
              </a:rPr>
              <a:t>Analyzing Results and Reporting</a:t>
            </a:r>
          </a:p>
        </p:txBody>
      </p:sp>
      <p:sp>
        <p:nvSpPr>
          <p:cNvPr id="12" name="TextBox 12"/>
          <p:cNvSpPr txBox="1"/>
          <p:nvPr/>
        </p:nvSpPr>
        <p:spPr>
          <a:xfrm>
            <a:off x="16232336" y="1266062"/>
            <a:ext cx="1026964" cy="242193"/>
          </a:xfrm>
          <a:prstGeom prst="rect">
            <a:avLst/>
          </a:prstGeom>
        </p:spPr>
        <p:txBody>
          <a:bodyPr lIns="0" tIns="0" rIns="0" bIns="0" rtlCol="0" anchor="t">
            <a:spAutoFit/>
          </a:bodyPr>
          <a:lstStyle/>
          <a:p>
            <a:pPr algn="r">
              <a:lnSpc>
                <a:spcPts val="1620"/>
              </a:lnSpc>
            </a:pPr>
            <a:r>
              <a:rPr lang="en-US" sz="2189">
                <a:solidFill>
                  <a:srgbClr val="ECDDD4"/>
                </a:solidFill>
                <a:latin typeface="Saira"/>
                <a:ea typeface="Saira"/>
                <a:cs typeface="Saira"/>
                <a:sym typeface="Saira"/>
              </a:rPr>
              <a:t>Page 9</a:t>
            </a:r>
          </a:p>
        </p:txBody>
      </p:sp>
      <p:grpSp>
        <p:nvGrpSpPr>
          <p:cNvPr id="13" name="Group 13"/>
          <p:cNvGrpSpPr/>
          <p:nvPr/>
        </p:nvGrpSpPr>
        <p:grpSpPr>
          <a:xfrm>
            <a:off x="9144000" y="3005444"/>
            <a:ext cx="9536608" cy="6252856"/>
            <a:chOff x="0" y="0"/>
            <a:chExt cx="1477470" cy="968731"/>
          </a:xfrm>
        </p:grpSpPr>
        <p:sp>
          <p:nvSpPr>
            <p:cNvPr id="14" name="Freeform 14"/>
            <p:cNvSpPr/>
            <p:nvPr/>
          </p:nvSpPr>
          <p:spPr>
            <a:xfrm>
              <a:off x="0" y="0"/>
              <a:ext cx="1477470" cy="968731"/>
            </a:xfrm>
            <a:custGeom>
              <a:avLst/>
              <a:gdLst/>
              <a:ahLst/>
              <a:cxnLst/>
              <a:rect l="l" t="t" r="r" b="b"/>
              <a:pathLst>
                <a:path w="1477470" h="968731">
                  <a:moveTo>
                    <a:pt x="18672" y="0"/>
                  </a:moveTo>
                  <a:lnTo>
                    <a:pt x="1458799" y="0"/>
                  </a:lnTo>
                  <a:cubicBezTo>
                    <a:pt x="1463751" y="0"/>
                    <a:pt x="1468500" y="1967"/>
                    <a:pt x="1472001" y="5469"/>
                  </a:cubicBezTo>
                  <a:cubicBezTo>
                    <a:pt x="1475503" y="8970"/>
                    <a:pt x="1477470" y="13720"/>
                    <a:pt x="1477470" y="18672"/>
                  </a:cubicBezTo>
                  <a:lnTo>
                    <a:pt x="1477470" y="950059"/>
                  </a:lnTo>
                  <a:cubicBezTo>
                    <a:pt x="1477470" y="955011"/>
                    <a:pt x="1475503" y="959761"/>
                    <a:pt x="1472001" y="963262"/>
                  </a:cubicBezTo>
                  <a:cubicBezTo>
                    <a:pt x="1468500" y="966764"/>
                    <a:pt x="1463751" y="968731"/>
                    <a:pt x="1458799" y="968731"/>
                  </a:cubicBezTo>
                  <a:lnTo>
                    <a:pt x="18672" y="968731"/>
                  </a:lnTo>
                  <a:cubicBezTo>
                    <a:pt x="13720" y="968731"/>
                    <a:pt x="8970" y="966764"/>
                    <a:pt x="5469" y="963262"/>
                  </a:cubicBezTo>
                  <a:cubicBezTo>
                    <a:pt x="1967" y="959761"/>
                    <a:pt x="0" y="955011"/>
                    <a:pt x="0" y="950059"/>
                  </a:cubicBezTo>
                  <a:lnTo>
                    <a:pt x="0" y="18672"/>
                  </a:lnTo>
                  <a:cubicBezTo>
                    <a:pt x="0" y="13720"/>
                    <a:pt x="1967" y="8970"/>
                    <a:pt x="5469" y="5469"/>
                  </a:cubicBezTo>
                  <a:cubicBezTo>
                    <a:pt x="8970" y="1967"/>
                    <a:pt x="13720" y="0"/>
                    <a:pt x="18672" y="0"/>
                  </a:cubicBezTo>
                  <a:close/>
                </a:path>
              </a:pathLst>
            </a:custGeom>
            <a:blipFill>
              <a:blip r:embed="rId2"/>
              <a:stretch>
                <a:fillRect t="-806" b="-806"/>
              </a:stretch>
            </a:blipFill>
          </p:spPr>
        </p:sp>
      </p:grpSp>
      <p:grpSp>
        <p:nvGrpSpPr>
          <p:cNvPr id="15" name="Group 15"/>
          <p:cNvGrpSpPr/>
          <p:nvPr/>
        </p:nvGrpSpPr>
        <p:grpSpPr>
          <a:xfrm>
            <a:off x="9144000" y="1028700"/>
            <a:ext cx="4281793" cy="1452550"/>
            <a:chOff x="0" y="0"/>
            <a:chExt cx="1127715" cy="382565"/>
          </a:xfrm>
        </p:grpSpPr>
        <p:sp>
          <p:nvSpPr>
            <p:cNvPr id="16" name="Freeform 16"/>
            <p:cNvSpPr/>
            <p:nvPr/>
          </p:nvSpPr>
          <p:spPr>
            <a:xfrm>
              <a:off x="0" y="0"/>
              <a:ext cx="1127715" cy="382565"/>
            </a:xfrm>
            <a:custGeom>
              <a:avLst/>
              <a:gdLst/>
              <a:ahLst/>
              <a:cxnLst/>
              <a:rect l="l" t="t" r="r" b="b"/>
              <a:pathLst>
                <a:path w="1127715" h="382565">
                  <a:moveTo>
                    <a:pt x="52435" y="0"/>
                  </a:moveTo>
                  <a:lnTo>
                    <a:pt x="1075280" y="0"/>
                  </a:lnTo>
                  <a:cubicBezTo>
                    <a:pt x="1104239" y="0"/>
                    <a:pt x="1127715" y="23476"/>
                    <a:pt x="1127715" y="52435"/>
                  </a:cubicBezTo>
                  <a:lnTo>
                    <a:pt x="1127715" y="330130"/>
                  </a:lnTo>
                  <a:cubicBezTo>
                    <a:pt x="1127715" y="359089"/>
                    <a:pt x="1104239" y="382565"/>
                    <a:pt x="1075280" y="382565"/>
                  </a:cubicBezTo>
                  <a:lnTo>
                    <a:pt x="52435" y="382565"/>
                  </a:lnTo>
                  <a:cubicBezTo>
                    <a:pt x="23476" y="382565"/>
                    <a:pt x="0" y="359089"/>
                    <a:pt x="0" y="330130"/>
                  </a:cubicBezTo>
                  <a:lnTo>
                    <a:pt x="0" y="52435"/>
                  </a:lnTo>
                  <a:cubicBezTo>
                    <a:pt x="0" y="23476"/>
                    <a:pt x="23476" y="0"/>
                    <a:pt x="52435" y="0"/>
                  </a:cubicBezTo>
                  <a:close/>
                </a:path>
              </a:pathLst>
            </a:custGeom>
            <a:solidFill>
              <a:srgbClr val="000000">
                <a:alpha val="0"/>
              </a:srgbClr>
            </a:solidFill>
            <a:ln w="9525" cap="rnd">
              <a:solidFill>
                <a:srgbClr val="000000"/>
              </a:solidFill>
              <a:prstDash val="solid"/>
              <a:round/>
            </a:ln>
          </p:spPr>
        </p:sp>
        <p:sp>
          <p:nvSpPr>
            <p:cNvPr id="17" name="TextBox 17"/>
            <p:cNvSpPr txBox="1"/>
            <p:nvPr/>
          </p:nvSpPr>
          <p:spPr>
            <a:xfrm>
              <a:off x="0" y="85725"/>
              <a:ext cx="1127715" cy="296840"/>
            </a:xfrm>
            <a:prstGeom prst="rect">
              <a:avLst/>
            </a:prstGeom>
          </p:spPr>
          <p:txBody>
            <a:bodyPr lIns="50800" tIns="50800" rIns="50800" bIns="50800" rtlCol="0" anchor="ctr"/>
            <a:lstStyle/>
            <a:p>
              <a:pPr algn="ctr">
                <a:lnSpc>
                  <a:spcPts val="1620"/>
                </a:lnSpc>
              </a:pPr>
              <a:endParaRPr/>
            </a:p>
          </p:txBody>
        </p:sp>
      </p:grpSp>
    </p:spTree>
  </p:cSld>
  <p:clrMapOvr>
    <a:masterClrMapping/>
  </p:clrMapOvr>
  <mc:AlternateContent xmlns:mc="http://schemas.openxmlformats.org/markup-compatibility/2006" xmlns:p14="http://schemas.microsoft.com/office/powerpoint/2010/main">
    <mc:Choice Requires="p14">
      <p:transition spd="slow" p14:dur="15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 calcmode="lin" valueType="num">
                                      <p:cBhvr additive="base">
                                        <p:cTn id="14" dur="500" fill="hold"/>
                                        <p:tgtEl>
                                          <p:spTgt spid="11"/>
                                        </p:tgtEl>
                                        <p:attrNameLst>
                                          <p:attrName>ppt_x</p:attrName>
                                        </p:attrNameLst>
                                      </p:cBhvr>
                                      <p:tavLst>
                                        <p:tav tm="0">
                                          <p:val>
                                            <p:strVal val="#ppt_x"/>
                                          </p:val>
                                        </p:tav>
                                        <p:tav tm="100000">
                                          <p:val>
                                            <p:strVal val="#ppt_x"/>
                                          </p:val>
                                        </p:tav>
                                      </p:tavLst>
                                    </p:anim>
                                    <p:anim calcmode="lin" valueType="num">
                                      <p:cBhvr additive="base">
                                        <p:cTn id="15"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fade">
                                      <p:cBhvr>
                                        <p:cTn id="20" dur="1000"/>
                                        <p:tgtEl>
                                          <p:spTgt spid="10"/>
                                        </p:tgtEl>
                                      </p:cBhvr>
                                    </p:animEffect>
                                    <p:anim calcmode="lin" valueType="num">
                                      <p:cBhvr>
                                        <p:cTn id="21" dur="1000" fill="hold"/>
                                        <p:tgtEl>
                                          <p:spTgt spid="10"/>
                                        </p:tgtEl>
                                        <p:attrNameLst>
                                          <p:attrName>ppt_x</p:attrName>
                                        </p:attrNameLst>
                                      </p:cBhvr>
                                      <p:tavLst>
                                        <p:tav tm="0">
                                          <p:val>
                                            <p:strVal val="#ppt_x"/>
                                          </p:val>
                                        </p:tav>
                                        <p:tav tm="100000">
                                          <p:val>
                                            <p:strVal val="#ppt_x"/>
                                          </p:val>
                                        </p:tav>
                                      </p:tavLst>
                                    </p:anim>
                                    <p:anim calcmode="lin" valueType="num">
                                      <p:cBhvr>
                                        <p:cTn id="22"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TotalTime>
  <Words>598</Words>
  <Application>Microsoft Office PowerPoint</Application>
  <PresentationFormat>Custom</PresentationFormat>
  <Paragraphs>77</Paragraphs>
  <Slides>10</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Saira</vt:lpstr>
      <vt:lpstr>Saira Heavy</vt:lpstr>
      <vt:lpstr>Calibri</vt:lpstr>
      <vt:lpstr>Saira Bold</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Brown Modern Portfolio Presentation</dc:title>
  <dc:creator>HP</dc:creator>
  <cp:lastModifiedBy>HP</cp:lastModifiedBy>
  <cp:revision>3</cp:revision>
  <dcterms:created xsi:type="dcterms:W3CDTF">2006-08-16T00:00:00Z</dcterms:created>
  <dcterms:modified xsi:type="dcterms:W3CDTF">2025-04-27T19:31:53Z</dcterms:modified>
  <dc:identifier>DAGlzEzqa9w</dc:identifier>
</cp:coreProperties>
</file>